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327" r:id="rId3"/>
    <p:sldId id="258" r:id="rId4"/>
    <p:sldId id="274" r:id="rId5"/>
    <p:sldId id="262" r:id="rId6"/>
    <p:sldId id="265" r:id="rId7"/>
    <p:sldId id="266" r:id="rId8"/>
    <p:sldId id="261" r:id="rId9"/>
    <p:sldId id="268" r:id="rId10"/>
    <p:sldId id="270" r:id="rId11"/>
    <p:sldId id="269" r:id="rId12"/>
    <p:sldId id="263" r:id="rId13"/>
    <p:sldId id="272" r:id="rId14"/>
    <p:sldId id="273" r:id="rId15"/>
    <p:sldId id="271" r:id="rId16"/>
    <p:sldId id="275" r:id="rId17"/>
    <p:sldId id="277" r:id="rId18"/>
    <p:sldId id="278" r:id="rId19"/>
    <p:sldId id="279" r:id="rId20"/>
    <p:sldId id="280" r:id="rId21"/>
    <p:sldId id="282" r:id="rId22"/>
    <p:sldId id="281" r:id="rId23"/>
    <p:sldId id="283" r:id="rId24"/>
    <p:sldId id="284" r:id="rId25"/>
    <p:sldId id="285" r:id="rId26"/>
    <p:sldId id="286" r:id="rId27"/>
    <p:sldId id="287" r:id="rId28"/>
    <p:sldId id="288" r:id="rId29"/>
    <p:sldId id="290" r:id="rId30"/>
    <p:sldId id="297" r:id="rId31"/>
    <p:sldId id="293" r:id="rId32"/>
    <p:sldId id="295" r:id="rId33"/>
    <p:sldId id="291" r:id="rId34"/>
    <p:sldId id="294" r:id="rId35"/>
    <p:sldId id="298" r:id="rId36"/>
    <p:sldId id="300" r:id="rId37"/>
    <p:sldId id="299" r:id="rId38"/>
    <p:sldId id="302" r:id="rId39"/>
    <p:sldId id="301" r:id="rId40"/>
    <p:sldId id="303" r:id="rId41"/>
    <p:sldId id="304" r:id="rId42"/>
    <p:sldId id="305" r:id="rId43"/>
    <p:sldId id="306" r:id="rId44"/>
    <p:sldId id="307" r:id="rId45"/>
    <p:sldId id="309" r:id="rId46"/>
    <p:sldId id="310" r:id="rId47"/>
    <p:sldId id="311" r:id="rId48"/>
    <p:sldId id="313" r:id="rId49"/>
    <p:sldId id="312" r:id="rId50"/>
    <p:sldId id="315" r:id="rId51"/>
    <p:sldId id="314" r:id="rId52"/>
    <p:sldId id="316" r:id="rId53"/>
    <p:sldId id="317" r:id="rId54"/>
    <p:sldId id="319" r:id="rId55"/>
    <p:sldId id="320" r:id="rId56"/>
    <p:sldId id="322" r:id="rId57"/>
    <p:sldId id="323" r:id="rId58"/>
    <p:sldId id="324" r:id="rId59"/>
    <p:sldId id="325" r:id="rId60"/>
    <p:sldId id="326" r:id="rId61"/>
    <p:sldId id="328" r:id="rId62"/>
    <p:sldId id="329" r:id="rId63"/>
    <p:sldId id="330" r:id="rId64"/>
    <p:sldId id="333" r:id="rId65"/>
    <p:sldId id="331" r:id="rId66"/>
    <p:sldId id="332" r:id="rId67"/>
    <p:sldId id="335" r:id="rId68"/>
    <p:sldId id="336" r:id="rId69"/>
    <p:sldId id="337" r:id="rId70"/>
    <p:sldId id="338" r:id="rId71"/>
    <p:sldId id="340" r:id="rId72"/>
    <p:sldId id="341" r:id="rId73"/>
    <p:sldId id="342" r:id="rId74"/>
    <p:sldId id="343" r:id="rId75"/>
    <p:sldId id="344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2" y="1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30C45-ADDF-44BA-BB82-EB49A39D1928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4FD9C-FEE0-495F-92C0-464FB7F357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668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EF87C-AF55-432B-9A70-987CA8677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4981C3-75E4-4F23-80DC-5540E8CAA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A554FB-B291-43F2-8F0C-404C7B6B9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5ACF-AC48-4932-AB76-A687AC79CEFE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79DDE0-0A0E-4171-AC3A-DFA8BEA8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A30D4-5C0D-4577-A1CE-A239C61C3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864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575D7-6026-4A98-842F-CC0391C7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DB8129-BA9E-46D7-91E0-57555816A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B6D5B5-5860-487A-B3D6-CA60F6C53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D5DB-7B6B-4C20-8221-20056CFB09D2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1444A2-8A23-4C09-88A5-A11384D6C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FD36E-66C8-4CAD-912E-6D4780AC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641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7C1784-D104-40CC-B773-F5C375CE0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E83A08-8737-4BD3-9A8C-704557DAE9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42823D-4F9B-41A1-9EBC-2C2661F1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BE5B3-74C6-4DA5-AD1D-22500515BA9C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72E3E-E886-41D1-B600-7BED6446F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BD935-1F97-4A46-923D-444152C3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20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3E8BC-24EE-4102-85A3-C8C7F028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F1BB39-DB2F-4A5A-981F-45BEF46A1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7E1AF1-ED8C-4A9A-A0BC-F08808779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D3EB5-7D90-430B-8953-47544B4CD4D8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50D604-432E-4A67-AEFF-047A36C1B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E0BFBF-A481-4183-B5E3-ADDF3166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118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D3974-4068-41DB-9A2A-F3826AF5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4FE265-CD3A-4543-8A04-141B6B0BC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412307-438C-4178-B4AE-27194FB1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F367-449B-4965-913E-1A26B1528F9A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8CEB3A-7E4E-44FC-B788-477FF0E6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D2D0C2-EF2D-47E3-91DC-A99BDE2D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05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6F34E-BAC3-4B2C-834E-BBDC0D94E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B55919-2DE6-4B9F-BD1D-C98184BAC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659A19-29E8-458D-978C-CCBB75412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721200-C053-463F-BE11-ECD2AD256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AA0C-39CE-40CB-A506-AAC4A63A599B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BF51FC-ADB9-43B0-90D8-EC059FB73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7DA29D-12EC-4DC7-A2F6-628A0FAE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74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3939F-B18E-439A-ABB5-EF86F5F03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E17428-FF73-473B-9172-70530E879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2B4093-6647-494D-AC32-AAD61BC74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259463-E1AE-4B85-A347-BC8D36D6D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D4221B-FD3A-4967-ACED-A1FA2A08DD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22BEDD-90E1-41E1-B5AA-FAA8ECAB2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7279F-9C43-49CA-BA91-9FD1E0993930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687548-0FC1-4CAA-97AE-B5AD2A17C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39AC1-D642-413F-9B15-B05DAC9E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747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7B79C-2EED-4309-BE21-4AB20E51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E0B91B-C630-4FEA-AB98-5060A681A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E2132-435F-49EF-8488-FBE5037E4326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F373AC-5832-49C5-B724-CB39D862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159D67-2DEC-4DA0-8FE8-D31618F15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9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9A24DC-1858-4A7F-9689-8BB5ACFD4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B463F-2D7B-43AE-974C-0729A522D45D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263580-CB63-4755-881B-68B1418FA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4451CF-7328-406E-8833-170AD23BF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22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372D7-B00F-4F88-88E8-6C6DE97B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D02B0B-C36C-4A76-9F31-DD4CCC337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F1EF75-6F63-443F-B3EC-3F4161278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333008-9C58-4E75-A04C-E7383CCD2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AA86-0710-4373-84A5-5D9C059B6F2E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D1F8CE-3DBE-461B-A19B-5BDA41631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A98F3F-0726-48A0-864C-E27FD9BF1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190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83FA0-F1B3-4855-8044-481A69FAB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0BAE44-1D0B-458D-9AEC-70FC7A26C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0F5D51-D223-4D83-A439-BFA1DD508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319CFB-E945-46A8-9794-E8A652E54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6885-BC7E-4C5A-BFD8-ED184B0A6157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069756-F808-4A17-91B3-A5F360E20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A98FD6-DE46-4E12-A860-121DE966E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943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B31D06-CFCC-443F-9DB2-630A92B95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A7A6BE-7E7F-4357-8C51-AD397E728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E3EA5A-6185-4E5B-9300-E2A11477E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3C2DC-4B1E-49A2-A3E0-ACC40D040BC8}" type="datetime1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8DAED-E293-4894-8842-F8FB4FC50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2F18C6-47D2-4E32-B033-41708D871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98800-C358-432F-965D-D88D33249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021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kakaobrain/nlp-paper-reading/blob/master/notes/Admin.m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yunwoongko/hyunwoongko.github.io/issues/5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25596"/>
            <a:ext cx="9144000" cy="1552743"/>
          </a:xfrm>
        </p:spPr>
        <p:txBody>
          <a:bodyPr>
            <a:normAutofit/>
          </a:bodyPr>
          <a:lstStyle/>
          <a:p>
            <a:r>
              <a:rPr lang="en-US" altLang="ko-KR" sz="6600" b="1" dirty="0"/>
              <a:t>GPT-X</a:t>
            </a:r>
            <a:endParaRPr lang="ko-KR" altLang="en-US" sz="66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B15021-885C-46C1-A203-C206ABDDB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97293"/>
            <a:ext cx="9144000" cy="997085"/>
          </a:xfrm>
        </p:spPr>
        <p:txBody>
          <a:bodyPr/>
          <a:lstStyle/>
          <a:p>
            <a:r>
              <a:rPr lang="ko-KR" altLang="en-US" dirty="0"/>
              <a:t>고현웅</a:t>
            </a:r>
            <a:endParaRPr lang="en-US" altLang="ko-KR" dirty="0"/>
          </a:p>
          <a:p>
            <a:r>
              <a:rPr lang="en-US" altLang="ko-KR" dirty="0"/>
              <a:t>(https://github.com/hyunwoongko)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C52ADF-EA5B-4834-BD09-EC4C8A7A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378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Abstract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DA12C1-FC45-4E8C-B3F7-E13EDDC3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685" y="2794008"/>
            <a:ext cx="7269899" cy="3866967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06B3B9D-4AE8-4B6B-9A88-235EA408071A}"/>
              </a:ext>
            </a:extLst>
          </p:cNvPr>
          <p:cNvCxnSpPr>
            <a:cxnSpLocks/>
          </p:cNvCxnSpPr>
          <p:nvPr/>
        </p:nvCxnSpPr>
        <p:spPr>
          <a:xfrm>
            <a:off x="2193381" y="5187766"/>
            <a:ext cx="37719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F28D2F7-E4DE-43C7-83A6-B71190DB5B54}"/>
              </a:ext>
            </a:extLst>
          </p:cNvPr>
          <p:cNvSpPr txBox="1"/>
          <p:nvPr/>
        </p:nvSpPr>
        <p:spPr>
          <a:xfrm>
            <a:off x="1848413" y="1781372"/>
            <a:ext cx="762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태스크마다 </a:t>
            </a:r>
            <a:r>
              <a:rPr lang="ko-KR" altLang="en-US" b="1" u="sng" dirty="0">
                <a:solidFill>
                  <a:srgbClr val="FF0000"/>
                </a:solidFill>
              </a:rPr>
              <a:t>모델 아키텍처</a:t>
            </a:r>
            <a:r>
              <a:rPr lang="ko-KR" altLang="en-US" dirty="0"/>
              <a:t>를 변경해야 한다면 번거롭기 때문에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모델에 입력되는 </a:t>
            </a:r>
            <a:r>
              <a:rPr lang="ko-KR" altLang="en-US" b="1" u="sng" dirty="0"/>
              <a:t>입력문만 변경해서 특정한 태스크를 수행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0594C8-1FFB-47E1-AA74-44FBAD17239D}"/>
              </a:ext>
            </a:extLst>
          </p:cNvPr>
          <p:cNvCxnSpPr>
            <a:cxnSpLocks/>
          </p:cNvCxnSpPr>
          <p:nvPr/>
        </p:nvCxnSpPr>
        <p:spPr>
          <a:xfrm>
            <a:off x="2223861" y="4941760"/>
            <a:ext cx="6935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9D32F5F-F811-471F-A19E-20725958EE51}"/>
              </a:ext>
            </a:extLst>
          </p:cNvPr>
          <p:cNvCxnSpPr>
            <a:cxnSpLocks/>
          </p:cNvCxnSpPr>
          <p:nvPr/>
        </p:nvCxnSpPr>
        <p:spPr>
          <a:xfrm>
            <a:off x="6360432" y="4693566"/>
            <a:ext cx="2768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Picture 2" descr="NLP Pretrained Model : GPT | Huiwon">
            <a:extLst>
              <a:ext uri="{FF2B5EF4-FFF2-40B4-BE49-F238E27FC236}">
                <a16:creationId xmlns:a16="http://schemas.microsoft.com/office/drawing/2014/main" id="{4E488DA8-766D-4B0F-907C-EA4DC9C9A4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t="-4791" r="1735" b="20959"/>
          <a:stretch/>
        </p:blipFill>
        <p:spPr bwMode="auto">
          <a:xfrm>
            <a:off x="2103884" y="2427703"/>
            <a:ext cx="7369929" cy="425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E14ECB2-1731-4B15-BADF-90C3387426F4}"/>
              </a:ext>
            </a:extLst>
          </p:cNvPr>
          <p:cNvSpPr/>
          <p:nvPr/>
        </p:nvSpPr>
        <p:spPr>
          <a:xfrm>
            <a:off x="5476295" y="2834071"/>
            <a:ext cx="1838904" cy="479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4A4A68-A740-4A90-9AB5-9C1470EEF59F}"/>
              </a:ext>
            </a:extLst>
          </p:cNvPr>
          <p:cNvSpPr/>
          <p:nvPr/>
        </p:nvSpPr>
        <p:spPr>
          <a:xfrm>
            <a:off x="6941357" y="3504918"/>
            <a:ext cx="1838904" cy="479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7DB2CE-51C4-4721-831D-258E0F7048E0}"/>
              </a:ext>
            </a:extLst>
          </p:cNvPr>
          <p:cNvSpPr/>
          <p:nvPr/>
        </p:nvSpPr>
        <p:spPr>
          <a:xfrm>
            <a:off x="6941357" y="4175765"/>
            <a:ext cx="2136968" cy="877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1B0D6F-04E2-48FC-A206-1C387280DA41}"/>
              </a:ext>
            </a:extLst>
          </p:cNvPr>
          <p:cNvSpPr/>
          <p:nvPr/>
        </p:nvSpPr>
        <p:spPr>
          <a:xfrm>
            <a:off x="6941357" y="5339884"/>
            <a:ext cx="1838904" cy="1321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42F53-98A1-4AF9-9BF1-215EAD45B016}"/>
              </a:ext>
            </a:extLst>
          </p:cNvPr>
          <p:cNvSpPr txBox="1"/>
          <p:nvPr/>
        </p:nvSpPr>
        <p:spPr>
          <a:xfrm>
            <a:off x="9175192" y="4344347"/>
            <a:ext cx="19202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모델은 고정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4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Abstract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DA12C1-FC45-4E8C-B3F7-E13EDDC3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685" y="2794008"/>
            <a:ext cx="7269899" cy="3866967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06B3B9D-4AE8-4B6B-9A88-235EA408071A}"/>
              </a:ext>
            </a:extLst>
          </p:cNvPr>
          <p:cNvCxnSpPr>
            <a:cxnSpLocks/>
          </p:cNvCxnSpPr>
          <p:nvPr/>
        </p:nvCxnSpPr>
        <p:spPr>
          <a:xfrm>
            <a:off x="2193381" y="5187766"/>
            <a:ext cx="37719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F28D2F7-E4DE-43C7-83A6-B71190DB5B54}"/>
              </a:ext>
            </a:extLst>
          </p:cNvPr>
          <p:cNvSpPr txBox="1"/>
          <p:nvPr/>
        </p:nvSpPr>
        <p:spPr>
          <a:xfrm>
            <a:off x="1848413" y="1781372"/>
            <a:ext cx="762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태스크마다 </a:t>
            </a:r>
            <a:r>
              <a:rPr lang="ko-KR" altLang="en-US" b="1" u="sng" dirty="0"/>
              <a:t>모델 아키텍처</a:t>
            </a:r>
            <a:r>
              <a:rPr lang="ko-KR" altLang="en-US" dirty="0"/>
              <a:t>를 변경해야 한다면 번거롭기 때문에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모델에 입력되는 </a:t>
            </a:r>
            <a:r>
              <a:rPr lang="ko-KR" altLang="en-US" b="1" u="sng" dirty="0">
                <a:solidFill>
                  <a:srgbClr val="FF0000"/>
                </a:solidFill>
              </a:rPr>
              <a:t>입력문만 변경</a:t>
            </a:r>
            <a:r>
              <a:rPr lang="ko-KR" altLang="en-US" b="1" u="sng" dirty="0"/>
              <a:t>해서 특정한 태스크를 수행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0594C8-1FFB-47E1-AA74-44FBAD17239D}"/>
              </a:ext>
            </a:extLst>
          </p:cNvPr>
          <p:cNvCxnSpPr>
            <a:cxnSpLocks/>
          </p:cNvCxnSpPr>
          <p:nvPr/>
        </p:nvCxnSpPr>
        <p:spPr>
          <a:xfrm>
            <a:off x="2223861" y="4941760"/>
            <a:ext cx="6935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9D32F5F-F811-471F-A19E-20725958EE51}"/>
              </a:ext>
            </a:extLst>
          </p:cNvPr>
          <p:cNvCxnSpPr>
            <a:cxnSpLocks/>
          </p:cNvCxnSpPr>
          <p:nvPr/>
        </p:nvCxnSpPr>
        <p:spPr>
          <a:xfrm>
            <a:off x="6360432" y="4693566"/>
            <a:ext cx="2768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4" name="Picture 2" descr="NLP Pretrained Model : GPT | Huiwon">
            <a:extLst>
              <a:ext uri="{FF2B5EF4-FFF2-40B4-BE49-F238E27FC236}">
                <a16:creationId xmlns:a16="http://schemas.microsoft.com/office/drawing/2014/main" id="{4E488DA8-766D-4B0F-907C-EA4DC9C9A4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t="-4791" r="1735" b="20959"/>
          <a:stretch/>
        </p:blipFill>
        <p:spPr bwMode="auto">
          <a:xfrm>
            <a:off x="2103884" y="2427703"/>
            <a:ext cx="7369929" cy="425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E14ECB2-1731-4B15-BADF-90C3387426F4}"/>
              </a:ext>
            </a:extLst>
          </p:cNvPr>
          <p:cNvSpPr/>
          <p:nvPr/>
        </p:nvSpPr>
        <p:spPr>
          <a:xfrm>
            <a:off x="3214713" y="2834071"/>
            <a:ext cx="2206012" cy="479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4A4A68-A740-4A90-9AB5-9C1470EEF59F}"/>
              </a:ext>
            </a:extLst>
          </p:cNvPr>
          <p:cNvSpPr/>
          <p:nvPr/>
        </p:nvSpPr>
        <p:spPr>
          <a:xfrm>
            <a:off x="3214712" y="3504918"/>
            <a:ext cx="3666021" cy="479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7DB2CE-51C4-4721-831D-258E0F7048E0}"/>
              </a:ext>
            </a:extLst>
          </p:cNvPr>
          <p:cNvSpPr/>
          <p:nvPr/>
        </p:nvSpPr>
        <p:spPr>
          <a:xfrm>
            <a:off x="3214711" y="4175765"/>
            <a:ext cx="3666021" cy="8778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61B0D6F-04E2-48FC-A206-1C387280DA41}"/>
              </a:ext>
            </a:extLst>
          </p:cNvPr>
          <p:cNvSpPr/>
          <p:nvPr/>
        </p:nvSpPr>
        <p:spPr>
          <a:xfrm>
            <a:off x="3214711" y="5339884"/>
            <a:ext cx="3666021" cy="1253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42F53-98A1-4AF9-9BF1-215EAD45B016}"/>
              </a:ext>
            </a:extLst>
          </p:cNvPr>
          <p:cNvSpPr txBox="1"/>
          <p:nvPr/>
        </p:nvSpPr>
        <p:spPr>
          <a:xfrm>
            <a:off x="386637" y="4355998"/>
            <a:ext cx="1837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입력문 변경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298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Abstract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DA12C1-FC45-4E8C-B3F7-E13EDDC3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685" y="2794008"/>
            <a:ext cx="7269899" cy="3866967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06B3B9D-4AE8-4B6B-9A88-235EA408071A}"/>
              </a:ext>
            </a:extLst>
          </p:cNvPr>
          <p:cNvCxnSpPr>
            <a:cxnSpLocks/>
          </p:cNvCxnSpPr>
          <p:nvPr/>
        </p:nvCxnSpPr>
        <p:spPr>
          <a:xfrm>
            <a:off x="6096000" y="5167558"/>
            <a:ext cx="30328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F28D2F7-E4DE-43C7-83A6-B71190DB5B54}"/>
              </a:ext>
            </a:extLst>
          </p:cNvPr>
          <p:cNvSpPr txBox="1"/>
          <p:nvPr/>
        </p:nvSpPr>
        <p:spPr>
          <a:xfrm>
            <a:off x="1848413" y="1781372"/>
            <a:ext cx="762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u="sng" dirty="0"/>
              <a:t>그 이후로는 뭐 대충 자기들 방식이 </a:t>
            </a:r>
            <a:r>
              <a:rPr lang="ko-KR" altLang="en-US" b="1" u="sng" dirty="0" err="1"/>
              <a:t>짱이라는</a:t>
            </a:r>
            <a:r>
              <a:rPr lang="ko-KR" altLang="en-US" b="1" u="sng" dirty="0"/>
              <a:t> 이야기</a:t>
            </a:r>
            <a:r>
              <a:rPr lang="en-US" altLang="ko-KR" b="1" u="sng" dirty="0"/>
              <a:t>…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0594C8-1FFB-47E1-AA74-44FBAD17239D}"/>
              </a:ext>
            </a:extLst>
          </p:cNvPr>
          <p:cNvCxnSpPr>
            <a:cxnSpLocks/>
          </p:cNvCxnSpPr>
          <p:nvPr/>
        </p:nvCxnSpPr>
        <p:spPr>
          <a:xfrm>
            <a:off x="2193381" y="5406538"/>
            <a:ext cx="6935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12</a:t>
            </a:fld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1421AB-CA69-4E38-8E42-A2CEE8F278EA}"/>
              </a:ext>
            </a:extLst>
          </p:cNvPr>
          <p:cNvCxnSpPr>
            <a:cxnSpLocks/>
          </p:cNvCxnSpPr>
          <p:nvPr/>
        </p:nvCxnSpPr>
        <p:spPr>
          <a:xfrm>
            <a:off x="2193381" y="5665029"/>
            <a:ext cx="6935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FF40815-2967-462E-85CF-FC4031FD342E}"/>
              </a:ext>
            </a:extLst>
          </p:cNvPr>
          <p:cNvCxnSpPr>
            <a:cxnSpLocks/>
          </p:cNvCxnSpPr>
          <p:nvPr/>
        </p:nvCxnSpPr>
        <p:spPr>
          <a:xfrm>
            <a:off x="2193381" y="5888156"/>
            <a:ext cx="6935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1CB57C-C600-4B3A-84CD-E1D45730C818}"/>
              </a:ext>
            </a:extLst>
          </p:cNvPr>
          <p:cNvCxnSpPr>
            <a:cxnSpLocks/>
          </p:cNvCxnSpPr>
          <p:nvPr/>
        </p:nvCxnSpPr>
        <p:spPr>
          <a:xfrm>
            <a:off x="2193381" y="6110442"/>
            <a:ext cx="39750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455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6541BF5F-659D-49AB-8E9A-CCD5961DC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99F32C-543C-4CAE-812A-7D851E8EF14E}"/>
              </a:ext>
            </a:extLst>
          </p:cNvPr>
          <p:cNvSpPr txBox="1"/>
          <p:nvPr/>
        </p:nvSpPr>
        <p:spPr>
          <a:xfrm>
            <a:off x="4926146" y="5019720"/>
            <a:ext cx="23397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Introduction</a:t>
            </a:r>
            <a:endParaRPr lang="ko-KR" altLang="en-US" sz="2800" b="1" dirty="0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95FE8A56-9ADF-4C76-BD0F-1A4F3A342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098542"/>
            <a:ext cx="9144000" cy="1552743"/>
          </a:xfrm>
        </p:spPr>
        <p:txBody>
          <a:bodyPr>
            <a:normAutofit/>
          </a:bodyPr>
          <a:lstStyle/>
          <a:p>
            <a:r>
              <a:rPr lang="en-US" altLang="ko-KR" sz="6600" b="1" dirty="0"/>
              <a:t>GPT-1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4179559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Introduction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60EEF4-EAB2-477B-B8FD-8AFCA02D3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08" y="4056702"/>
            <a:ext cx="8107957" cy="2030778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D32AA66-F426-474C-8907-F6B8182E533A}"/>
              </a:ext>
            </a:extLst>
          </p:cNvPr>
          <p:cNvCxnSpPr>
            <a:cxnSpLocks/>
          </p:cNvCxnSpPr>
          <p:nvPr/>
        </p:nvCxnSpPr>
        <p:spPr>
          <a:xfrm>
            <a:off x="5324936" y="5421694"/>
            <a:ext cx="45781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F651A5-4656-4AF2-B40B-18E6223B2F15}"/>
              </a:ext>
            </a:extLst>
          </p:cNvPr>
          <p:cNvCxnSpPr>
            <a:cxnSpLocks/>
          </p:cNvCxnSpPr>
          <p:nvPr/>
        </p:nvCxnSpPr>
        <p:spPr>
          <a:xfrm>
            <a:off x="1910670" y="5649873"/>
            <a:ext cx="79924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297FE1D-E401-4A28-B6FD-02406899B8F8}"/>
              </a:ext>
            </a:extLst>
          </p:cNvPr>
          <p:cNvCxnSpPr>
            <a:cxnSpLocks/>
          </p:cNvCxnSpPr>
          <p:nvPr/>
        </p:nvCxnSpPr>
        <p:spPr>
          <a:xfrm>
            <a:off x="1910670" y="5867948"/>
            <a:ext cx="1584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AC02AF-556C-404F-AA11-FCE60BC3C1C9}"/>
              </a:ext>
            </a:extLst>
          </p:cNvPr>
          <p:cNvSpPr txBox="1"/>
          <p:nvPr/>
        </p:nvSpPr>
        <p:spPr>
          <a:xfrm>
            <a:off x="2964332" y="2727875"/>
            <a:ext cx="5885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u="sng" dirty="0"/>
              <a:t>지도학습이 가능하다고 하더라도</a:t>
            </a:r>
            <a:r>
              <a:rPr lang="en-US" altLang="ko-KR" b="1" u="sng" dirty="0"/>
              <a:t>, </a:t>
            </a:r>
            <a:r>
              <a:rPr lang="ko-KR" altLang="en-US" b="1" u="sng" dirty="0"/>
              <a:t>모델의 </a:t>
            </a:r>
            <a:endParaRPr lang="en-US" altLang="ko-KR" b="1" u="sng" dirty="0"/>
          </a:p>
          <a:p>
            <a:pPr algn="ctr"/>
            <a:r>
              <a:rPr lang="ko-KR" altLang="en-US" b="1" u="sng" dirty="0"/>
              <a:t>좋은 표현력을 이용하면 성능을 크게 개선시킬 수 있음</a:t>
            </a:r>
            <a:r>
              <a:rPr lang="en-US" altLang="ko-KR" b="1" u="sn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4843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Introduction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60EEF4-EAB2-477B-B8FD-8AFCA02D3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08" y="4056702"/>
            <a:ext cx="8107957" cy="2030778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D32AA66-F426-474C-8907-F6B8182E533A}"/>
              </a:ext>
            </a:extLst>
          </p:cNvPr>
          <p:cNvCxnSpPr>
            <a:cxnSpLocks/>
          </p:cNvCxnSpPr>
          <p:nvPr/>
        </p:nvCxnSpPr>
        <p:spPr>
          <a:xfrm>
            <a:off x="1904777" y="6087480"/>
            <a:ext cx="79983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F651A5-4656-4AF2-B40B-18E6223B2F15}"/>
              </a:ext>
            </a:extLst>
          </p:cNvPr>
          <p:cNvCxnSpPr>
            <a:cxnSpLocks/>
          </p:cNvCxnSpPr>
          <p:nvPr/>
        </p:nvCxnSpPr>
        <p:spPr>
          <a:xfrm>
            <a:off x="3507081" y="5851951"/>
            <a:ext cx="63960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8885D2-1981-4425-8502-1AEC7BE23E4C}"/>
              </a:ext>
            </a:extLst>
          </p:cNvPr>
          <p:cNvSpPr txBox="1"/>
          <p:nvPr/>
        </p:nvSpPr>
        <p:spPr>
          <a:xfrm>
            <a:off x="2964332" y="2727875"/>
            <a:ext cx="5885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u="sng" dirty="0"/>
              <a:t>특히 </a:t>
            </a:r>
            <a:r>
              <a:rPr lang="en-US" altLang="ko-KR" b="1" u="sng" dirty="0"/>
              <a:t>Pretrained Embedding </a:t>
            </a:r>
            <a:r>
              <a:rPr lang="ko-KR" altLang="en-US" b="1" u="sng" dirty="0"/>
              <a:t>모델들 </a:t>
            </a:r>
            <a:endParaRPr lang="en-US" altLang="ko-KR" b="1" u="sng" dirty="0"/>
          </a:p>
          <a:p>
            <a:pPr algn="ctr"/>
            <a:r>
              <a:rPr lang="en-US" altLang="ko-KR" b="1" u="sng" dirty="0"/>
              <a:t>(Word2Vec, </a:t>
            </a:r>
            <a:r>
              <a:rPr lang="en-US" altLang="ko-KR" b="1" u="sng" dirty="0" err="1"/>
              <a:t>GloVe</a:t>
            </a:r>
            <a:r>
              <a:rPr lang="en-US" altLang="ko-KR" b="1" u="sng" dirty="0"/>
              <a:t>, </a:t>
            </a:r>
            <a:r>
              <a:rPr lang="en-US" altLang="ko-KR" b="1" u="sng" dirty="0" err="1"/>
              <a:t>FastText</a:t>
            </a:r>
            <a:r>
              <a:rPr lang="en-US" altLang="ko-KR" b="1" u="sng" dirty="0"/>
              <a:t> </a:t>
            </a:r>
            <a:r>
              <a:rPr lang="ko-KR" altLang="en-US" b="1" u="sng" dirty="0"/>
              <a:t>등</a:t>
            </a:r>
            <a:r>
              <a:rPr lang="en-US" altLang="ko-KR" b="1" u="sng" dirty="0"/>
              <a:t>…)</a:t>
            </a:r>
            <a:r>
              <a:rPr lang="ko-KR" altLang="en-US" b="1" u="sng" dirty="0"/>
              <a:t>이 그러했음</a:t>
            </a:r>
            <a:r>
              <a:rPr lang="en-US" altLang="ko-KR" b="1" u="sn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4319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A7FC918-6FA4-436E-9765-A74EB4AF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623" y="4056702"/>
            <a:ext cx="8285725" cy="203077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Introduction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16</a:t>
            </a:fld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D32AA66-F426-474C-8907-F6B8182E533A}"/>
              </a:ext>
            </a:extLst>
          </p:cNvPr>
          <p:cNvCxnSpPr>
            <a:cxnSpLocks/>
          </p:cNvCxnSpPr>
          <p:nvPr/>
        </p:nvCxnSpPr>
        <p:spPr>
          <a:xfrm>
            <a:off x="1921106" y="4770309"/>
            <a:ext cx="38755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F651A5-4656-4AF2-B40B-18E6223B2F15}"/>
              </a:ext>
            </a:extLst>
          </p:cNvPr>
          <p:cNvCxnSpPr>
            <a:cxnSpLocks/>
          </p:cNvCxnSpPr>
          <p:nvPr/>
        </p:nvCxnSpPr>
        <p:spPr>
          <a:xfrm>
            <a:off x="3098867" y="4523894"/>
            <a:ext cx="68685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8885D2-1981-4425-8502-1AEC7BE23E4C}"/>
              </a:ext>
            </a:extLst>
          </p:cNvPr>
          <p:cNvSpPr txBox="1"/>
          <p:nvPr/>
        </p:nvSpPr>
        <p:spPr>
          <a:xfrm>
            <a:off x="2076530" y="2360144"/>
            <a:ext cx="76739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u="sng" dirty="0"/>
              <a:t>그러나 </a:t>
            </a:r>
            <a:r>
              <a:rPr lang="en-US" altLang="ko-KR" b="1" u="sng" dirty="0"/>
              <a:t>Unsupervised Corpus</a:t>
            </a:r>
            <a:r>
              <a:rPr lang="ko-KR" altLang="en-US" b="1" u="sng" dirty="0"/>
              <a:t>를 이용한 학습에는 두가지 문제가 있다</a:t>
            </a:r>
            <a:r>
              <a:rPr lang="en-US" altLang="ko-KR" b="1" u="sng" dirty="0"/>
              <a:t>.</a:t>
            </a:r>
            <a:br>
              <a:rPr lang="en-US" altLang="ko-KR" b="1" u="sng" dirty="0"/>
            </a:br>
            <a:endParaRPr lang="en-US" altLang="ko-KR" b="1" u="sng" dirty="0"/>
          </a:p>
          <a:p>
            <a:pPr algn="ctr"/>
            <a:r>
              <a:rPr lang="ko-KR" altLang="en-US" dirty="0"/>
              <a:t>첫 번째는 </a:t>
            </a:r>
            <a:r>
              <a:rPr lang="ko-KR" altLang="en-US" b="1" u="sng" dirty="0">
                <a:solidFill>
                  <a:srgbClr val="FF0000"/>
                </a:solidFill>
              </a:rPr>
              <a:t>어떤 </a:t>
            </a:r>
            <a:r>
              <a:rPr lang="en-US" altLang="ko-KR" b="1" u="sng" dirty="0">
                <a:solidFill>
                  <a:srgbClr val="FF0000"/>
                </a:solidFill>
              </a:rPr>
              <a:t>Pretraining Objective</a:t>
            </a:r>
            <a:r>
              <a:rPr lang="ko-KR" altLang="en-US" b="1" u="sng" dirty="0">
                <a:solidFill>
                  <a:srgbClr val="FF0000"/>
                </a:solidFill>
              </a:rPr>
              <a:t>가 가장 </a:t>
            </a:r>
            <a:r>
              <a:rPr lang="ko-KR" altLang="en-US" b="1" u="sng" dirty="0" err="1">
                <a:solidFill>
                  <a:srgbClr val="FF0000"/>
                </a:solidFill>
              </a:rPr>
              <a:t>좋은지</a:t>
            </a:r>
            <a:r>
              <a:rPr lang="ko-KR" altLang="en-US" dirty="0"/>
              <a:t> 모름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어떨 때는 번역으로 하는게 잘 되고 어떨 때는 </a:t>
            </a:r>
            <a:r>
              <a:rPr lang="en-US" altLang="ko-KR" dirty="0"/>
              <a:t>LM</a:t>
            </a:r>
            <a:r>
              <a:rPr lang="ko-KR" altLang="en-US" dirty="0"/>
              <a:t>으로 하는게 잘 되고</a:t>
            </a:r>
            <a:r>
              <a:rPr lang="en-US" altLang="ko-KR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3867959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A7FC918-6FA4-436E-9765-A74EB4AF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623" y="4056702"/>
            <a:ext cx="8285725" cy="203077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Introduction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D32AA66-F426-474C-8907-F6B8182E533A}"/>
              </a:ext>
            </a:extLst>
          </p:cNvPr>
          <p:cNvCxnSpPr>
            <a:cxnSpLocks/>
          </p:cNvCxnSpPr>
          <p:nvPr/>
        </p:nvCxnSpPr>
        <p:spPr>
          <a:xfrm>
            <a:off x="6344097" y="5178524"/>
            <a:ext cx="3561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F651A5-4656-4AF2-B40B-18E6223B2F15}"/>
              </a:ext>
            </a:extLst>
          </p:cNvPr>
          <p:cNvCxnSpPr>
            <a:cxnSpLocks/>
          </p:cNvCxnSpPr>
          <p:nvPr/>
        </p:nvCxnSpPr>
        <p:spPr>
          <a:xfrm>
            <a:off x="1912324" y="5416523"/>
            <a:ext cx="56913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8885D2-1981-4425-8502-1AEC7BE23E4C}"/>
              </a:ext>
            </a:extLst>
          </p:cNvPr>
          <p:cNvSpPr txBox="1"/>
          <p:nvPr/>
        </p:nvSpPr>
        <p:spPr>
          <a:xfrm>
            <a:off x="2076530" y="2360144"/>
            <a:ext cx="76739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u="sng" dirty="0"/>
              <a:t>그러나 </a:t>
            </a:r>
            <a:r>
              <a:rPr lang="en-US" altLang="ko-KR" b="1" u="sng" dirty="0"/>
              <a:t>Unsupervised Corpus</a:t>
            </a:r>
            <a:r>
              <a:rPr lang="ko-KR" altLang="en-US" b="1" u="sng" dirty="0"/>
              <a:t>를 이용한 학습에는 두가지 문제가 있다</a:t>
            </a:r>
            <a:r>
              <a:rPr lang="en-US" altLang="ko-KR" b="1" u="sng" dirty="0"/>
              <a:t>.</a:t>
            </a:r>
            <a:br>
              <a:rPr lang="en-US" altLang="ko-KR" b="1" u="sng" dirty="0"/>
            </a:br>
            <a:endParaRPr lang="en-US" altLang="ko-KR" b="1" u="sng" dirty="0"/>
          </a:p>
          <a:p>
            <a:pPr algn="ctr"/>
            <a:r>
              <a:rPr lang="ko-KR" altLang="en-US" dirty="0"/>
              <a:t>두번째는 학습한 표현을 </a:t>
            </a:r>
            <a:r>
              <a:rPr lang="ko-KR" altLang="en-US" b="1" u="sng" dirty="0">
                <a:solidFill>
                  <a:srgbClr val="FF0000"/>
                </a:solidFill>
              </a:rPr>
              <a:t>어떻게 다운 스트림 </a:t>
            </a:r>
            <a:endParaRPr lang="en-US" altLang="ko-KR" b="1" u="sng" dirty="0">
              <a:solidFill>
                <a:srgbClr val="FF0000"/>
              </a:solidFill>
            </a:endParaRPr>
          </a:p>
          <a:p>
            <a:pPr algn="ctr"/>
            <a:r>
              <a:rPr lang="ko-KR" altLang="en-US" b="1" u="sng" dirty="0">
                <a:solidFill>
                  <a:srgbClr val="FF0000"/>
                </a:solidFill>
              </a:rPr>
              <a:t>태스크로</a:t>
            </a:r>
            <a:r>
              <a:rPr lang="en-US" altLang="ko-KR" b="1" u="sng" dirty="0">
                <a:solidFill>
                  <a:srgbClr val="FF0000"/>
                </a:solidFill>
              </a:rPr>
              <a:t> Transfer </a:t>
            </a:r>
            <a:r>
              <a:rPr lang="ko-KR" altLang="en-US" b="1" u="sng" dirty="0">
                <a:solidFill>
                  <a:srgbClr val="FF0000"/>
                </a:solidFill>
              </a:rPr>
              <a:t>하는 것이 가장 </a:t>
            </a:r>
            <a:r>
              <a:rPr lang="ko-KR" altLang="en-US" b="1" u="sng" dirty="0" err="1">
                <a:solidFill>
                  <a:srgbClr val="FF0000"/>
                </a:solidFill>
              </a:rPr>
              <a:t>좋은지</a:t>
            </a:r>
            <a:r>
              <a:rPr lang="ko-KR" altLang="en-US" dirty="0"/>
              <a:t> 정해진 게 없음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7858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A7FC918-6FA4-436E-9765-A74EB4AF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623" y="4056702"/>
            <a:ext cx="8285725" cy="203077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Introduction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18</a:t>
            </a:fld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D32AA66-F426-474C-8907-F6B8182E533A}"/>
              </a:ext>
            </a:extLst>
          </p:cNvPr>
          <p:cNvCxnSpPr>
            <a:cxnSpLocks/>
          </p:cNvCxnSpPr>
          <p:nvPr/>
        </p:nvCxnSpPr>
        <p:spPr>
          <a:xfrm>
            <a:off x="1929939" y="5624838"/>
            <a:ext cx="66806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F651A5-4656-4AF2-B40B-18E6223B2F15}"/>
              </a:ext>
            </a:extLst>
          </p:cNvPr>
          <p:cNvCxnSpPr>
            <a:cxnSpLocks/>
          </p:cNvCxnSpPr>
          <p:nvPr/>
        </p:nvCxnSpPr>
        <p:spPr>
          <a:xfrm>
            <a:off x="7705806" y="5405636"/>
            <a:ext cx="22001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8885D2-1981-4425-8502-1AEC7BE23E4C}"/>
              </a:ext>
            </a:extLst>
          </p:cNvPr>
          <p:cNvSpPr txBox="1"/>
          <p:nvPr/>
        </p:nvSpPr>
        <p:spPr>
          <a:xfrm>
            <a:off x="2076530" y="2360144"/>
            <a:ext cx="76739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u="sng" dirty="0"/>
              <a:t>그러나 </a:t>
            </a:r>
            <a:r>
              <a:rPr lang="en-US" altLang="ko-KR" b="1" u="sng" dirty="0"/>
              <a:t>Unsupervised Corpus</a:t>
            </a:r>
            <a:r>
              <a:rPr lang="ko-KR" altLang="en-US" b="1" u="sng" dirty="0"/>
              <a:t>를 이용한 학습에는 두가지 문제가 있다</a:t>
            </a:r>
            <a:r>
              <a:rPr lang="en-US" altLang="ko-KR" b="1" u="sng" dirty="0"/>
              <a:t>.</a:t>
            </a:r>
            <a:br>
              <a:rPr lang="en-US" altLang="ko-KR" b="1" u="sng" dirty="0"/>
            </a:br>
            <a:endParaRPr lang="en-US" altLang="ko-KR" b="1" u="sng" dirty="0"/>
          </a:p>
          <a:p>
            <a:pPr algn="ctr"/>
            <a:r>
              <a:rPr lang="ko-KR" altLang="en-US" dirty="0"/>
              <a:t>특히 최근 등장한 </a:t>
            </a:r>
            <a:r>
              <a:rPr lang="en-US" altLang="ko-KR" dirty="0"/>
              <a:t>Semi-supervised learning </a:t>
            </a:r>
            <a:r>
              <a:rPr lang="ko-KR" altLang="en-US" dirty="0"/>
              <a:t>기법들은</a:t>
            </a:r>
            <a:endParaRPr lang="en-US" altLang="ko-KR" dirty="0"/>
          </a:p>
          <a:p>
            <a:pPr algn="ctr"/>
            <a:r>
              <a:rPr lang="ko-KR" altLang="en-US" b="1" u="sng" dirty="0">
                <a:solidFill>
                  <a:srgbClr val="FF0000"/>
                </a:solidFill>
              </a:rPr>
              <a:t>태스크에 따라 모델의 아키텍처를 변형해서 </a:t>
            </a:r>
            <a:r>
              <a:rPr lang="en-US" altLang="ko-KR" b="1" u="sng" dirty="0">
                <a:solidFill>
                  <a:srgbClr val="FF0000"/>
                </a:solidFill>
              </a:rPr>
              <a:t>Transfer</a:t>
            </a:r>
            <a:r>
              <a:rPr lang="ko-KR" altLang="en-US" b="1" u="sng" dirty="0">
                <a:solidFill>
                  <a:srgbClr val="FF0000"/>
                </a:solidFill>
              </a:rPr>
              <a:t>하는데</a:t>
            </a:r>
            <a:endParaRPr lang="en-US" altLang="ko-KR" b="1" u="sng" dirty="0">
              <a:solidFill>
                <a:srgbClr val="FF0000"/>
              </a:solidFill>
            </a:endParaRPr>
          </a:p>
          <a:p>
            <a:pPr algn="ctr"/>
            <a:r>
              <a:rPr lang="ko-KR" altLang="en-US" b="1" u="sng" dirty="0">
                <a:solidFill>
                  <a:srgbClr val="FF0000"/>
                </a:solidFill>
              </a:rPr>
              <a:t>이런 방식은 개발을 어렵게 만듦</a:t>
            </a:r>
            <a:r>
              <a:rPr lang="en-US" altLang="ko-KR" b="1" u="sng" dirty="0">
                <a:solidFill>
                  <a:srgbClr val="FF0000"/>
                </a:solidFill>
              </a:rPr>
              <a:t>. (</a:t>
            </a:r>
            <a:r>
              <a:rPr lang="ko-KR" altLang="en-US" b="1" u="sng" dirty="0">
                <a:solidFill>
                  <a:srgbClr val="FF0000"/>
                </a:solidFill>
              </a:rPr>
              <a:t>실제로 매우 번거로움 </a:t>
            </a:r>
            <a:r>
              <a:rPr lang="en-US" altLang="ko-KR" b="1" u="sng" dirty="0">
                <a:solidFill>
                  <a:srgbClr val="FF0000"/>
                </a:solidFill>
              </a:rPr>
              <a:t>^^)</a:t>
            </a:r>
          </a:p>
        </p:txBody>
      </p:sp>
    </p:spTree>
    <p:extLst>
      <p:ext uri="{BB962C8B-B14F-4D97-AF65-F5344CB8AC3E}">
        <p14:creationId xmlns:p14="http://schemas.microsoft.com/office/powerpoint/2010/main" val="975881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D4F730A-7BD6-48BB-BBAE-82A38844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812" y="4056701"/>
            <a:ext cx="8101046" cy="181614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Introduction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19</a:t>
            </a:fld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D32AA66-F426-474C-8907-F6B8182E533A}"/>
              </a:ext>
            </a:extLst>
          </p:cNvPr>
          <p:cNvCxnSpPr>
            <a:cxnSpLocks/>
          </p:cNvCxnSpPr>
          <p:nvPr/>
        </p:nvCxnSpPr>
        <p:spPr>
          <a:xfrm>
            <a:off x="3069778" y="4323995"/>
            <a:ext cx="67817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F651A5-4656-4AF2-B40B-18E6223B2F15}"/>
              </a:ext>
            </a:extLst>
          </p:cNvPr>
          <p:cNvCxnSpPr>
            <a:cxnSpLocks/>
          </p:cNvCxnSpPr>
          <p:nvPr/>
        </p:nvCxnSpPr>
        <p:spPr>
          <a:xfrm>
            <a:off x="1929939" y="4561993"/>
            <a:ext cx="54288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8885D2-1981-4425-8502-1AEC7BE23E4C}"/>
              </a:ext>
            </a:extLst>
          </p:cNvPr>
          <p:cNvSpPr txBox="1"/>
          <p:nvPr/>
        </p:nvSpPr>
        <p:spPr>
          <a:xfrm>
            <a:off x="1865478" y="2683050"/>
            <a:ext cx="8139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u="sng" dirty="0"/>
              <a:t>이 논문에서는 </a:t>
            </a:r>
            <a:r>
              <a:rPr lang="en-US" altLang="ko-KR" b="1" u="sng" dirty="0"/>
              <a:t>(</a:t>
            </a:r>
            <a:r>
              <a:rPr lang="ko-KR" altLang="en-US" b="1" u="sng" dirty="0"/>
              <a:t>우리가 이제는 너무 잘 아는</a:t>
            </a:r>
            <a:r>
              <a:rPr lang="en-US" altLang="ko-KR" b="1" u="sng" dirty="0"/>
              <a:t>) </a:t>
            </a:r>
            <a:r>
              <a:rPr lang="en-US" altLang="ko-KR" b="1" u="sng" dirty="0">
                <a:solidFill>
                  <a:srgbClr val="FF0000"/>
                </a:solidFill>
              </a:rPr>
              <a:t>Pretraining</a:t>
            </a:r>
            <a:r>
              <a:rPr lang="ko-KR" altLang="en-US" b="1" u="sng" dirty="0"/>
              <a:t>과</a:t>
            </a:r>
            <a:r>
              <a:rPr lang="en-US" altLang="ko-KR" b="1" u="sng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altLang="ko-KR" b="1" u="sng" dirty="0">
                <a:solidFill>
                  <a:srgbClr val="FF0000"/>
                </a:solidFill>
              </a:rPr>
              <a:t>Fine tuning</a:t>
            </a:r>
            <a:r>
              <a:rPr lang="en-US" altLang="ko-KR" b="1" u="sng" dirty="0"/>
              <a:t> </a:t>
            </a:r>
            <a:r>
              <a:rPr lang="ko-KR" altLang="en-US" b="1" u="sng" dirty="0"/>
              <a:t>기법을 이용해서 </a:t>
            </a:r>
            <a:r>
              <a:rPr lang="en-US" altLang="ko-KR" b="1" u="sng" dirty="0"/>
              <a:t>NLU </a:t>
            </a:r>
            <a:r>
              <a:rPr lang="ko-KR" altLang="en-US" b="1" u="sng" dirty="0"/>
              <a:t>태스크를 풀어보려고 한다</a:t>
            </a:r>
            <a:r>
              <a:rPr lang="en-US" altLang="ko-KR" b="1" u="sn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652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C52ADF-EA5B-4834-BD09-EC4C8A7A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39938" name="Picture 2" descr="image">
            <a:extLst>
              <a:ext uri="{FF2B5EF4-FFF2-40B4-BE49-F238E27FC236}">
                <a16:creationId xmlns:a16="http://schemas.microsoft.com/office/drawing/2014/main" id="{5B348A1F-AC93-4A28-889C-A0DB39A8A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078" y="737582"/>
            <a:ext cx="5301844" cy="53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096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D4F730A-7BD6-48BB-BBAE-82A38844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812" y="4056701"/>
            <a:ext cx="8101046" cy="181614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Introduction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20</a:t>
            </a:fld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D32AA66-F426-474C-8907-F6B8182E533A}"/>
              </a:ext>
            </a:extLst>
          </p:cNvPr>
          <p:cNvCxnSpPr>
            <a:cxnSpLocks/>
          </p:cNvCxnSpPr>
          <p:nvPr/>
        </p:nvCxnSpPr>
        <p:spPr>
          <a:xfrm>
            <a:off x="1884812" y="5662938"/>
            <a:ext cx="60508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F651A5-4656-4AF2-B40B-18E6223B2F15}"/>
              </a:ext>
            </a:extLst>
          </p:cNvPr>
          <p:cNvCxnSpPr>
            <a:cxnSpLocks/>
          </p:cNvCxnSpPr>
          <p:nvPr/>
        </p:nvCxnSpPr>
        <p:spPr>
          <a:xfrm>
            <a:off x="6096000" y="5427407"/>
            <a:ext cx="37555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8885D2-1981-4425-8502-1AEC7BE23E4C}"/>
              </a:ext>
            </a:extLst>
          </p:cNvPr>
          <p:cNvSpPr txBox="1"/>
          <p:nvPr/>
        </p:nvSpPr>
        <p:spPr>
          <a:xfrm>
            <a:off x="1865478" y="2516556"/>
            <a:ext cx="81397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u="sng" dirty="0">
                <a:solidFill>
                  <a:srgbClr val="FF0000"/>
                </a:solidFill>
              </a:rPr>
              <a:t>(1) Pretraining : </a:t>
            </a:r>
            <a:r>
              <a:rPr lang="ko-KR" altLang="en-US" b="1" u="sng" dirty="0" err="1">
                <a:solidFill>
                  <a:srgbClr val="FF0000"/>
                </a:solidFill>
              </a:rPr>
              <a:t>뉴럴넷</a:t>
            </a:r>
            <a:r>
              <a:rPr lang="ko-KR" altLang="en-US" b="1" u="sng" dirty="0">
                <a:solidFill>
                  <a:srgbClr val="FF0000"/>
                </a:solidFill>
              </a:rPr>
              <a:t> 모델을 </a:t>
            </a:r>
            <a:r>
              <a:rPr lang="en-US" altLang="ko-KR" b="1" u="sng" dirty="0">
                <a:solidFill>
                  <a:srgbClr val="FF0000"/>
                </a:solidFill>
              </a:rPr>
              <a:t>Language Modeling </a:t>
            </a:r>
            <a:r>
              <a:rPr lang="ko-KR" altLang="en-US" b="1" u="sng" dirty="0">
                <a:solidFill>
                  <a:srgbClr val="FF0000"/>
                </a:solidFill>
              </a:rPr>
              <a:t>방식으로 학습</a:t>
            </a:r>
            <a:endParaRPr lang="en-US" altLang="ko-KR" b="1" u="sng" dirty="0">
              <a:solidFill>
                <a:srgbClr val="FF0000"/>
              </a:solidFill>
            </a:endParaRPr>
          </a:p>
          <a:p>
            <a:pPr algn="ctr"/>
            <a:endParaRPr lang="en-US" altLang="ko-KR" b="1" u="sng" dirty="0"/>
          </a:p>
          <a:p>
            <a:pPr algn="ctr"/>
            <a:r>
              <a:rPr lang="en-US" altLang="ko-KR" b="1" u="sng" dirty="0"/>
              <a:t>(2) Fine tuning : </a:t>
            </a:r>
            <a:r>
              <a:rPr lang="ko-KR" altLang="en-US" b="1" u="sng" dirty="0"/>
              <a:t>학습된 모델을 특정한 </a:t>
            </a:r>
            <a:r>
              <a:rPr lang="en-US" altLang="ko-KR" b="1" u="sng" dirty="0"/>
              <a:t>Supervised Task</a:t>
            </a:r>
            <a:r>
              <a:rPr lang="ko-KR" altLang="en-US" b="1" u="sng" dirty="0"/>
              <a:t>에 다시 학습</a:t>
            </a:r>
            <a:endParaRPr lang="en-US" altLang="ko-KR" b="1" u="sng" dirty="0"/>
          </a:p>
        </p:txBody>
      </p:sp>
    </p:spTree>
    <p:extLst>
      <p:ext uri="{BB962C8B-B14F-4D97-AF65-F5344CB8AC3E}">
        <p14:creationId xmlns:p14="http://schemas.microsoft.com/office/powerpoint/2010/main" val="3605075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Introduction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885D2-1981-4425-8502-1AEC7BE23E4C}"/>
              </a:ext>
            </a:extLst>
          </p:cNvPr>
          <p:cNvSpPr txBox="1"/>
          <p:nvPr/>
        </p:nvSpPr>
        <p:spPr>
          <a:xfrm>
            <a:off x="1865478" y="2516556"/>
            <a:ext cx="81397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u="sng" dirty="0">
                <a:solidFill>
                  <a:srgbClr val="FF0000"/>
                </a:solidFill>
              </a:rPr>
              <a:t>(1) Pretraining : </a:t>
            </a:r>
            <a:r>
              <a:rPr lang="ko-KR" altLang="en-US" b="1" u="sng" dirty="0" err="1">
                <a:solidFill>
                  <a:srgbClr val="FF0000"/>
                </a:solidFill>
              </a:rPr>
              <a:t>뉴럴넷</a:t>
            </a:r>
            <a:r>
              <a:rPr lang="ko-KR" altLang="en-US" b="1" u="sng" dirty="0">
                <a:solidFill>
                  <a:srgbClr val="FF0000"/>
                </a:solidFill>
              </a:rPr>
              <a:t> 모델을 </a:t>
            </a:r>
            <a:r>
              <a:rPr lang="en-US" altLang="ko-KR" b="1" u="sng" dirty="0">
                <a:solidFill>
                  <a:srgbClr val="FF0000"/>
                </a:solidFill>
              </a:rPr>
              <a:t>Language Modeling </a:t>
            </a:r>
            <a:r>
              <a:rPr lang="ko-KR" altLang="en-US" b="1" u="sng" dirty="0">
                <a:solidFill>
                  <a:srgbClr val="FF0000"/>
                </a:solidFill>
              </a:rPr>
              <a:t>방식으로 학습</a:t>
            </a:r>
            <a:endParaRPr lang="en-US" altLang="ko-KR" b="1" u="sng" dirty="0">
              <a:solidFill>
                <a:srgbClr val="FF0000"/>
              </a:solidFill>
            </a:endParaRPr>
          </a:p>
          <a:p>
            <a:pPr algn="ctr"/>
            <a:endParaRPr lang="en-US" altLang="ko-KR" b="1" u="sng" dirty="0"/>
          </a:p>
          <a:p>
            <a:pPr algn="ctr"/>
            <a:r>
              <a:rPr lang="en-US" altLang="ko-KR" b="1" u="sng" dirty="0"/>
              <a:t>(2) Fine tuning : </a:t>
            </a:r>
            <a:r>
              <a:rPr lang="ko-KR" altLang="en-US" b="1" u="sng" dirty="0"/>
              <a:t>학습된 모델을 특정한 </a:t>
            </a:r>
            <a:r>
              <a:rPr lang="en-US" altLang="ko-KR" b="1" u="sng" dirty="0"/>
              <a:t>Supervised Task</a:t>
            </a:r>
            <a:r>
              <a:rPr lang="ko-KR" altLang="en-US" b="1" u="sng" dirty="0"/>
              <a:t>에 다시 학습</a:t>
            </a:r>
            <a:endParaRPr lang="en-US" altLang="ko-KR" b="1" u="sng" dirty="0"/>
          </a:p>
        </p:txBody>
      </p:sp>
      <p:pic>
        <p:nvPicPr>
          <p:cNvPr id="5122" name="Picture 2" descr="Language Modelling">
            <a:extLst>
              <a:ext uri="{FF2B5EF4-FFF2-40B4-BE49-F238E27FC236}">
                <a16:creationId xmlns:a16="http://schemas.microsoft.com/office/drawing/2014/main" id="{F0B3CD16-C1F6-4EF1-9DDE-0EF1BA5F62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2" y="4143795"/>
            <a:ext cx="791527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217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D4F730A-7BD6-48BB-BBAE-82A38844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812" y="4056701"/>
            <a:ext cx="8101046" cy="181614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Introduction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22</a:t>
            </a:fld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D32AA66-F426-474C-8907-F6B8182E533A}"/>
              </a:ext>
            </a:extLst>
          </p:cNvPr>
          <p:cNvCxnSpPr>
            <a:cxnSpLocks/>
          </p:cNvCxnSpPr>
          <p:nvPr/>
        </p:nvCxnSpPr>
        <p:spPr>
          <a:xfrm>
            <a:off x="8008027" y="5652052"/>
            <a:ext cx="18816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F651A5-4656-4AF2-B40B-18E6223B2F15}"/>
              </a:ext>
            </a:extLst>
          </p:cNvPr>
          <p:cNvCxnSpPr>
            <a:cxnSpLocks/>
          </p:cNvCxnSpPr>
          <p:nvPr/>
        </p:nvCxnSpPr>
        <p:spPr>
          <a:xfrm>
            <a:off x="1884812" y="5872842"/>
            <a:ext cx="63121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8885D2-1981-4425-8502-1AEC7BE23E4C}"/>
              </a:ext>
            </a:extLst>
          </p:cNvPr>
          <p:cNvSpPr txBox="1"/>
          <p:nvPr/>
        </p:nvSpPr>
        <p:spPr>
          <a:xfrm>
            <a:off x="1865478" y="2516556"/>
            <a:ext cx="81397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u="sng" dirty="0"/>
              <a:t>(1) Pretraining : </a:t>
            </a:r>
            <a:r>
              <a:rPr lang="ko-KR" altLang="en-US" b="1" u="sng" dirty="0" err="1"/>
              <a:t>뉴럴넷</a:t>
            </a:r>
            <a:r>
              <a:rPr lang="ko-KR" altLang="en-US" b="1" u="sng" dirty="0"/>
              <a:t> 모델을 </a:t>
            </a:r>
            <a:r>
              <a:rPr lang="en-US" altLang="ko-KR" b="1" u="sng" dirty="0"/>
              <a:t>Language Modeling </a:t>
            </a:r>
            <a:r>
              <a:rPr lang="ko-KR" altLang="en-US" b="1" u="sng" dirty="0"/>
              <a:t>방식으로 학습</a:t>
            </a:r>
            <a:endParaRPr lang="en-US" altLang="ko-KR" b="1" u="sng" dirty="0"/>
          </a:p>
          <a:p>
            <a:pPr algn="ctr"/>
            <a:endParaRPr lang="en-US" altLang="ko-KR" b="1" u="sng" dirty="0"/>
          </a:p>
          <a:p>
            <a:pPr algn="ctr"/>
            <a:r>
              <a:rPr lang="en-US" altLang="ko-KR" b="1" u="sng" dirty="0">
                <a:solidFill>
                  <a:srgbClr val="FF0000"/>
                </a:solidFill>
              </a:rPr>
              <a:t>(2) Fine tuning : </a:t>
            </a:r>
            <a:r>
              <a:rPr lang="ko-KR" altLang="en-US" b="1" u="sng" dirty="0">
                <a:solidFill>
                  <a:srgbClr val="FF0000"/>
                </a:solidFill>
              </a:rPr>
              <a:t>학습된 모델을 특정한 </a:t>
            </a:r>
            <a:r>
              <a:rPr lang="en-US" altLang="ko-KR" b="1" u="sng" dirty="0">
                <a:solidFill>
                  <a:srgbClr val="FF0000"/>
                </a:solidFill>
              </a:rPr>
              <a:t>Supervised Task</a:t>
            </a:r>
            <a:r>
              <a:rPr lang="ko-KR" altLang="en-US" b="1" u="sng" dirty="0">
                <a:solidFill>
                  <a:srgbClr val="FF0000"/>
                </a:solidFill>
              </a:rPr>
              <a:t>에 다시 학습</a:t>
            </a:r>
            <a:endParaRPr lang="en-US" altLang="ko-KR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678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D4F730A-7BD6-48BB-BBAE-82A38844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812" y="4056701"/>
            <a:ext cx="8101046" cy="181614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Introduction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23</a:t>
            </a:fld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D32AA66-F426-474C-8907-F6B8182E533A}"/>
              </a:ext>
            </a:extLst>
          </p:cNvPr>
          <p:cNvCxnSpPr>
            <a:cxnSpLocks/>
          </p:cNvCxnSpPr>
          <p:nvPr/>
        </p:nvCxnSpPr>
        <p:spPr>
          <a:xfrm>
            <a:off x="8008027" y="5652052"/>
            <a:ext cx="18816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F651A5-4656-4AF2-B40B-18E6223B2F15}"/>
              </a:ext>
            </a:extLst>
          </p:cNvPr>
          <p:cNvCxnSpPr>
            <a:cxnSpLocks/>
          </p:cNvCxnSpPr>
          <p:nvPr/>
        </p:nvCxnSpPr>
        <p:spPr>
          <a:xfrm>
            <a:off x="1884812" y="5872842"/>
            <a:ext cx="63121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8885D2-1981-4425-8502-1AEC7BE23E4C}"/>
              </a:ext>
            </a:extLst>
          </p:cNvPr>
          <p:cNvSpPr txBox="1"/>
          <p:nvPr/>
        </p:nvSpPr>
        <p:spPr>
          <a:xfrm>
            <a:off x="1894092" y="2380122"/>
            <a:ext cx="81397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rabicParenBoth"/>
            </a:pPr>
            <a:r>
              <a:rPr lang="ko-KR" altLang="en-US" b="1" u="sng" dirty="0"/>
              <a:t>최근 유행하는 트랜스포머 모델을 사용했다</a:t>
            </a:r>
            <a:r>
              <a:rPr lang="en-US" altLang="ko-KR" b="1" u="sng" dirty="0"/>
              <a:t>.</a:t>
            </a:r>
          </a:p>
          <a:p>
            <a:pPr marL="342900" indent="-342900" algn="ctr">
              <a:buAutoNum type="arabicParenBoth"/>
            </a:pPr>
            <a:endParaRPr lang="en-US" altLang="ko-KR" b="1" u="sng" dirty="0"/>
          </a:p>
          <a:p>
            <a:pPr marL="342900" indent="-342900" algn="ctr">
              <a:buAutoNum type="arabicParenBoth"/>
            </a:pPr>
            <a:r>
              <a:rPr lang="ko-KR" altLang="en-US" b="1" u="sng" dirty="0"/>
              <a:t>태스크마다 모델이 아닌 입력 구조를 변경한다</a:t>
            </a:r>
            <a:r>
              <a:rPr lang="en-US" altLang="ko-KR" b="1" u="sng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2880A6-263A-4431-8E8C-41D64CA9C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78" y="4056700"/>
            <a:ext cx="8196943" cy="185527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DB5702-12AE-49C5-993C-6D58DE51B6FB}"/>
              </a:ext>
            </a:extLst>
          </p:cNvPr>
          <p:cNvCxnSpPr>
            <a:cxnSpLocks/>
          </p:cNvCxnSpPr>
          <p:nvPr/>
        </p:nvCxnSpPr>
        <p:spPr>
          <a:xfrm>
            <a:off x="4127270" y="4316185"/>
            <a:ext cx="5506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6B9E63-A530-4851-AD63-18ADAAFD3B6E}"/>
              </a:ext>
            </a:extLst>
          </p:cNvPr>
          <p:cNvCxnSpPr>
            <a:cxnSpLocks/>
          </p:cNvCxnSpPr>
          <p:nvPr/>
        </p:nvCxnSpPr>
        <p:spPr>
          <a:xfrm>
            <a:off x="4383084" y="5197928"/>
            <a:ext cx="5506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F3BC1BD-17B5-451C-AE46-9EF8209DF89D}"/>
              </a:ext>
            </a:extLst>
          </p:cNvPr>
          <p:cNvCxnSpPr>
            <a:cxnSpLocks/>
          </p:cNvCxnSpPr>
          <p:nvPr/>
        </p:nvCxnSpPr>
        <p:spPr>
          <a:xfrm>
            <a:off x="1971898" y="5426528"/>
            <a:ext cx="13101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790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D4F730A-7BD6-48BB-BBAE-82A38844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812" y="4056701"/>
            <a:ext cx="8101046" cy="181614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Introduction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24</a:t>
            </a:fld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D32AA66-F426-474C-8907-F6B8182E533A}"/>
              </a:ext>
            </a:extLst>
          </p:cNvPr>
          <p:cNvCxnSpPr>
            <a:cxnSpLocks/>
          </p:cNvCxnSpPr>
          <p:nvPr/>
        </p:nvCxnSpPr>
        <p:spPr>
          <a:xfrm>
            <a:off x="8008027" y="5652052"/>
            <a:ext cx="18816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F651A5-4656-4AF2-B40B-18E6223B2F15}"/>
              </a:ext>
            </a:extLst>
          </p:cNvPr>
          <p:cNvCxnSpPr>
            <a:cxnSpLocks/>
          </p:cNvCxnSpPr>
          <p:nvPr/>
        </p:nvCxnSpPr>
        <p:spPr>
          <a:xfrm>
            <a:off x="1884812" y="5872842"/>
            <a:ext cx="63121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8885D2-1981-4425-8502-1AEC7BE23E4C}"/>
              </a:ext>
            </a:extLst>
          </p:cNvPr>
          <p:cNvSpPr txBox="1"/>
          <p:nvPr/>
        </p:nvSpPr>
        <p:spPr>
          <a:xfrm>
            <a:off x="1894092" y="2852039"/>
            <a:ext cx="8139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u="sng" dirty="0"/>
              <a:t>자기들 방식이 </a:t>
            </a:r>
            <a:r>
              <a:rPr lang="ko-KR" altLang="en-US" b="1" u="sng" dirty="0" err="1"/>
              <a:t>짱이라는</a:t>
            </a:r>
            <a:r>
              <a:rPr lang="ko-KR" altLang="en-US" b="1" u="sng" dirty="0"/>
              <a:t> 고런 이야기들</a:t>
            </a:r>
            <a:r>
              <a:rPr lang="en-US" altLang="ko-KR" b="1" u="sng" dirty="0"/>
              <a:t>…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2880A6-263A-4431-8E8C-41D64CA9C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78" y="4056700"/>
            <a:ext cx="8196943" cy="185527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9DB5702-12AE-49C5-993C-6D58DE51B6FB}"/>
              </a:ext>
            </a:extLst>
          </p:cNvPr>
          <p:cNvCxnSpPr>
            <a:cxnSpLocks/>
          </p:cNvCxnSpPr>
          <p:nvPr/>
        </p:nvCxnSpPr>
        <p:spPr>
          <a:xfrm>
            <a:off x="4127270" y="4316185"/>
            <a:ext cx="5506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6B9E63-A530-4851-AD63-18ADAAFD3B6E}"/>
              </a:ext>
            </a:extLst>
          </p:cNvPr>
          <p:cNvCxnSpPr>
            <a:cxnSpLocks/>
          </p:cNvCxnSpPr>
          <p:nvPr/>
        </p:nvCxnSpPr>
        <p:spPr>
          <a:xfrm>
            <a:off x="4383084" y="5197928"/>
            <a:ext cx="5506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F3BC1BD-17B5-451C-AE46-9EF8209DF89D}"/>
              </a:ext>
            </a:extLst>
          </p:cNvPr>
          <p:cNvCxnSpPr>
            <a:cxnSpLocks/>
          </p:cNvCxnSpPr>
          <p:nvPr/>
        </p:nvCxnSpPr>
        <p:spPr>
          <a:xfrm>
            <a:off x="1971898" y="5426528"/>
            <a:ext cx="13101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D0D072B-CCCB-4C57-887E-A9AC7CBCB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355" y="4055667"/>
            <a:ext cx="8013960" cy="204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64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6541BF5F-659D-49AB-8E9A-CCD5961DC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99F32C-543C-4CAE-812A-7D851E8EF14E}"/>
              </a:ext>
            </a:extLst>
          </p:cNvPr>
          <p:cNvSpPr txBox="1"/>
          <p:nvPr/>
        </p:nvSpPr>
        <p:spPr>
          <a:xfrm>
            <a:off x="4749072" y="5019720"/>
            <a:ext cx="2693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Related Works</a:t>
            </a:r>
            <a:endParaRPr lang="ko-KR" altLang="en-US" sz="2800" b="1" dirty="0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95FE8A56-9ADF-4C76-BD0F-1A4F3A342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098542"/>
            <a:ext cx="9144000" cy="1552743"/>
          </a:xfrm>
        </p:spPr>
        <p:txBody>
          <a:bodyPr>
            <a:normAutofit/>
          </a:bodyPr>
          <a:lstStyle/>
          <a:p>
            <a:r>
              <a:rPr lang="en-US" altLang="ko-KR" sz="6600" b="1" dirty="0"/>
              <a:t>GPT-1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4021966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Related Works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699628-634A-4F69-A4E2-FBFB4920B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99" y="3429000"/>
            <a:ext cx="7844971" cy="27512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511D55-DF29-4A63-84E8-19A71897CCD4}"/>
              </a:ext>
            </a:extLst>
          </p:cNvPr>
          <p:cNvSpPr txBox="1"/>
          <p:nvPr/>
        </p:nvSpPr>
        <p:spPr>
          <a:xfrm>
            <a:off x="913236" y="1952160"/>
            <a:ext cx="103655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rabicParenBoth"/>
            </a:pPr>
            <a:r>
              <a:rPr lang="ko-KR" altLang="en-US" b="1" u="sng" dirty="0"/>
              <a:t>이미 </a:t>
            </a:r>
            <a:r>
              <a:rPr lang="en-US" altLang="ko-KR" b="1" u="sng" dirty="0"/>
              <a:t>Word2Vec</a:t>
            </a:r>
            <a:r>
              <a:rPr lang="ko-KR" altLang="en-US" b="1" u="sng" dirty="0"/>
              <a:t>이나 </a:t>
            </a:r>
            <a:r>
              <a:rPr lang="en-US" altLang="ko-KR" b="1" u="sng" dirty="0" err="1"/>
              <a:t>FastText</a:t>
            </a:r>
            <a:r>
              <a:rPr lang="en-US" altLang="ko-KR" b="1" u="sng" dirty="0"/>
              <a:t> </a:t>
            </a:r>
            <a:r>
              <a:rPr lang="ko-KR" altLang="en-US" b="1" u="sng" dirty="0"/>
              <a:t>등을 </a:t>
            </a:r>
            <a:r>
              <a:rPr lang="en-US" altLang="ko-KR" b="1" u="sng" dirty="0"/>
              <a:t>Unsupervised Training </a:t>
            </a:r>
            <a:r>
              <a:rPr lang="ko-KR" altLang="en-US" b="1" u="sng" dirty="0"/>
              <a:t>해서 썼을 때 좋았던 경험이 있다</a:t>
            </a:r>
            <a:r>
              <a:rPr lang="en-US" altLang="ko-KR" b="1" u="sng" dirty="0"/>
              <a:t>.</a:t>
            </a:r>
          </a:p>
          <a:p>
            <a:pPr marL="342900" indent="-342900" algn="ctr">
              <a:buAutoNum type="arabicParenBoth"/>
            </a:pPr>
            <a:endParaRPr lang="en-US" altLang="ko-KR" b="1" u="sng" dirty="0"/>
          </a:p>
          <a:p>
            <a:pPr marL="342900" indent="-342900" algn="ctr">
              <a:buAutoNum type="arabicParenBoth"/>
            </a:pPr>
            <a:r>
              <a:rPr lang="ko-KR" altLang="en-US" b="1" u="sng" dirty="0"/>
              <a:t>최근에는 단어 수준이 아닌 문장 수준에서도 이러한 방식이 좋은 성과를 거두었다</a:t>
            </a:r>
            <a:r>
              <a:rPr lang="en-US" altLang="ko-KR" b="1" u="sng" dirty="0"/>
              <a:t>. (feat. ELMO)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C5CA6A6-B167-47B2-80CB-3902A2DF4F06}"/>
              </a:ext>
            </a:extLst>
          </p:cNvPr>
          <p:cNvCxnSpPr>
            <a:cxnSpLocks/>
          </p:cNvCxnSpPr>
          <p:nvPr/>
        </p:nvCxnSpPr>
        <p:spPr>
          <a:xfrm>
            <a:off x="2911698" y="4591957"/>
            <a:ext cx="57351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CF4E202-F7C8-44BF-AE5C-4BC16B7A28C8}"/>
              </a:ext>
            </a:extLst>
          </p:cNvPr>
          <p:cNvCxnSpPr>
            <a:cxnSpLocks/>
          </p:cNvCxnSpPr>
          <p:nvPr/>
        </p:nvCxnSpPr>
        <p:spPr>
          <a:xfrm>
            <a:off x="1126441" y="4816929"/>
            <a:ext cx="22590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DBB5EFD-758E-4D94-B863-AAEDFD71BA89}"/>
              </a:ext>
            </a:extLst>
          </p:cNvPr>
          <p:cNvCxnSpPr>
            <a:cxnSpLocks/>
          </p:cNvCxnSpPr>
          <p:nvPr/>
        </p:nvCxnSpPr>
        <p:spPr>
          <a:xfrm>
            <a:off x="2314005" y="5731329"/>
            <a:ext cx="6332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4520799-246A-4DC7-BFCD-00B5687062AA}"/>
              </a:ext>
            </a:extLst>
          </p:cNvPr>
          <p:cNvCxnSpPr>
            <a:cxnSpLocks/>
          </p:cNvCxnSpPr>
          <p:nvPr/>
        </p:nvCxnSpPr>
        <p:spPr>
          <a:xfrm>
            <a:off x="1126440" y="5941787"/>
            <a:ext cx="75204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0" name="Picture 4" descr="Elmo | Muppet Wiki | Fandom">
            <a:extLst>
              <a:ext uri="{FF2B5EF4-FFF2-40B4-BE49-F238E27FC236}">
                <a16:creationId xmlns:a16="http://schemas.microsoft.com/office/drawing/2014/main" id="{88BAB8AC-AAC2-40CB-9589-2814AA7BA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78" y="3505200"/>
            <a:ext cx="2124022" cy="259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36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Related Works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511D55-DF29-4A63-84E8-19A71897CCD4}"/>
              </a:ext>
            </a:extLst>
          </p:cNvPr>
          <p:cNvSpPr txBox="1"/>
          <p:nvPr/>
        </p:nvSpPr>
        <p:spPr>
          <a:xfrm>
            <a:off x="913236" y="1754173"/>
            <a:ext cx="10365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u="sng" dirty="0"/>
              <a:t>최근에 </a:t>
            </a:r>
            <a:r>
              <a:rPr lang="en-US" altLang="ko-KR" b="1" u="sng" dirty="0"/>
              <a:t>LSTM</a:t>
            </a:r>
            <a:r>
              <a:rPr lang="ko-KR" altLang="en-US" b="1" u="sng" dirty="0"/>
              <a:t>으로 </a:t>
            </a:r>
            <a:r>
              <a:rPr lang="en-US" altLang="ko-KR" b="1" u="sng" dirty="0"/>
              <a:t>Language Modeling + Fine tuning</a:t>
            </a:r>
            <a:r>
              <a:rPr lang="ko-KR" altLang="en-US" b="1" u="sng" dirty="0"/>
              <a:t>을 시도한 </a:t>
            </a:r>
            <a:endParaRPr lang="en-US" altLang="ko-KR" b="1" u="sng" dirty="0"/>
          </a:p>
          <a:p>
            <a:pPr algn="ctr"/>
            <a:r>
              <a:rPr lang="ko-KR" altLang="en-US" b="1" u="sng" dirty="0"/>
              <a:t>논문도 있었는데 </a:t>
            </a:r>
            <a:r>
              <a:rPr lang="en-US" altLang="ko-KR" b="1" u="sng" dirty="0">
                <a:solidFill>
                  <a:srgbClr val="FF0000"/>
                </a:solidFill>
              </a:rPr>
              <a:t>LSTM</a:t>
            </a:r>
            <a:r>
              <a:rPr lang="ko-KR" altLang="en-US" b="1" u="sng" dirty="0">
                <a:solidFill>
                  <a:srgbClr val="FF0000"/>
                </a:solidFill>
              </a:rPr>
              <a:t>을 사용했기 때문에 그 능력에 한계가 있음</a:t>
            </a:r>
            <a:endParaRPr lang="en-US" altLang="ko-KR" b="1" u="sng" dirty="0">
              <a:solidFill>
                <a:srgbClr val="FF0000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E7F2763-6169-4C4E-BC4F-35BA03CE1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671" y="3020786"/>
            <a:ext cx="7714858" cy="3449414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8645AB3-6048-431A-B413-F3681F5A6358}"/>
              </a:ext>
            </a:extLst>
          </p:cNvPr>
          <p:cNvCxnSpPr>
            <a:cxnSpLocks/>
          </p:cNvCxnSpPr>
          <p:nvPr/>
        </p:nvCxnSpPr>
        <p:spPr>
          <a:xfrm>
            <a:off x="8650514" y="5121729"/>
            <a:ext cx="23730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832F260-14D5-4CA5-B4BB-81824385697C}"/>
              </a:ext>
            </a:extLst>
          </p:cNvPr>
          <p:cNvCxnSpPr>
            <a:cxnSpLocks/>
          </p:cNvCxnSpPr>
          <p:nvPr/>
        </p:nvCxnSpPr>
        <p:spPr>
          <a:xfrm>
            <a:off x="3503155" y="5337629"/>
            <a:ext cx="4681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23912B-BF4F-4EF7-B13A-2DE47BD03804}"/>
              </a:ext>
            </a:extLst>
          </p:cNvPr>
          <p:cNvCxnSpPr>
            <a:cxnSpLocks/>
          </p:cNvCxnSpPr>
          <p:nvPr/>
        </p:nvCxnSpPr>
        <p:spPr>
          <a:xfrm>
            <a:off x="7105765" y="5553528"/>
            <a:ext cx="39178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8A0CF8C-C458-4CF7-8AAA-B504808071FE}"/>
              </a:ext>
            </a:extLst>
          </p:cNvPr>
          <p:cNvCxnSpPr>
            <a:cxnSpLocks/>
          </p:cNvCxnSpPr>
          <p:nvPr/>
        </p:nvCxnSpPr>
        <p:spPr>
          <a:xfrm>
            <a:off x="3503155" y="5776685"/>
            <a:ext cx="17292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A283B90A-E784-4F92-8178-BD1E3D8BC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9" y="2933700"/>
            <a:ext cx="2844823" cy="3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73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Related Works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0063EC-8405-4059-84D1-EB9112A11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455" y="3825008"/>
            <a:ext cx="7851088" cy="1606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F9A79A-EBBD-4316-BB14-E6CBF0E5BA64}"/>
              </a:ext>
            </a:extLst>
          </p:cNvPr>
          <p:cNvSpPr txBox="1"/>
          <p:nvPr/>
        </p:nvSpPr>
        <p:spPr>
          <a:xfrm>
            <a:off x="862659" y="2539895"/>
            <a:ext cx="10365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u="sng" dirty="0"/>
              <a:t>최근 몇몇 연구에서 </a:t>
            </a:r>
            <a:r>
              <a:rPr lang="en-US" altLang="ko-KR" b="1" u="sng" dirty="0"/>
              <a:t>LM Loss</a:t>
            </a:r>
            <a:r>
              <a:rPr lang="ko-KR" altLang="en-US" b="1" u="sng" dirty="0"/>
              <a:t>를 보조 로스</a:t>
            </a:r>
            <a:r>
              <a:rPr lang="en-US" altLang="ko-KR" b="1" u="sng" dirty="0"/>
              <a:t>(Auxiliary Loss)</a:t>
            </a:r>
            <a:r>
              <a:rPr lang="ko-KR" altLang="en-US" b="1" u="sng" dirty="0"/>
              <a:t>로 부여하면 </a:t>
            </a:r>
            <a:endParaRPr lang="en-US" altLang="ko-KR" b="1" u="sng" dirty="0"/>
          </a:p>
          <a:p>
            <a:pPr algn="ctr"/>
            <a:r>
              <a:rPr lang="ko-KR" altLang="en-US" b="1" u="sng" dirty="0"/>
              <a:t>성능이 개선되는 것을 관찰하였음</a:t>
            </a:r>
            <a:r>
              <a:rPr lang="en-US" altLang="ko-KR" b="1" u="sng" dirty="0"/>
              <a:t>. </a:t>
            </a:r>
            <a:r>
              <a:rPr lang="ko-KR" altLang="en-US" b="1" u="sng" dirty="0"/>
              <a:t>이 논문에서도 그러한 보조 로스를 실험함</a:t>
            </a:r>
            <a:r>
              <a:rPr lang="en-US" altLang="ko-KR" b="1" u="sng" dirty="0"/>
              <a:t>.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37557CC-4366-40A5-8C0C-EC47655AA2C7}"/>
              </a:ext>
            </a:extLst>
          </p:cNvPr>
          <p:cNvCxnSpPr>
            <a:cxnSpLocks/>
          </p:cNvCxnSpPr>
          <p:nvPr/>
        </p:nvCxnSpPr>
        <p:spPr>
          <a:xfrm>
            <a:off x="4762887" y="4073033"/>
            <a:ext cx="50523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5A583C8-9796-46C9-9E51-A6DA8193BD89}"/>
              </a:ext>
            </a:extLst>
          </p:cNvPr>
          <p:cNvCxnSpPr>
            <a:cxnSpLocks/>
          </p:cNvCxnSpPr>
          <p:nvPr/>
        </p:nvCxnSpPr>
        <p:spPr>
          <a:xfrm>
            <a:off x="2236726" y="4278934"/>
            <a:ext cx="25784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9150C47-102F-4579-9291-63A8E5459940}"/>
              </a:ext>
            </a:extLst>
          </p:cNvPr>
          <p:cNvCxnSpPr>
            <a:cxnSpLocks/>
          </p:cNvCxnSpPr>
          <p:nvPr/>
        </p:nvCxnSpPr>
        <p:spPr>
          <a:xfrm>
            <a:off x="6157609" y="4711816"/>
            <a:ext cx="36965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6C516E6-CBA9-4DC4-AAC6-9FF81121F19F}"/>
              </a:ext>
            </a:extLst>
          </p:cNvPr>
          <p:cNvCxnSpPr>
            <a:cxnSpLocks/>
          </p:cNvCxnSpPr>
          <p:nvPr/>
        </p:nvCxnSpPr>
        <p:spPr>
          <a:xfrm>
            <a:off x="2236726" y="4927446"/>
            <a:ext cx="76173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22A0EFC-C7E4-418E-BF5C-0B5C8C270705}"/>
              </a:ext>
            </a:extLst>
          </p:cNvPr>
          <p:cNvCxnSpPr>
            <a:cxnSpLocks/>
          </p:cNvCxnSpPr>
          <p:nvPr/>
        </p:nvCxnSpPr>
        <p:spPr>
          <a:xfrm>
            <a:off x="2236725" y="5143075"/>
            <a:ext cx="4627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329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6541BF5F-659D-49AB-8E9A-CCD5961DC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99F32C-543C-4CAE-812A-7D851E8EF14E}"/>
              </a:ext>
            </a:extLst>
          </p:cNvPr>
          <p:cNvSpPr txBox="1"/>
          <p:nvPr/>
        </p:nvSpPr>
        <p:spPr>
          <a:xfrm>
            <a:off x="4749072" y="5019720"/>
            <a:ext cx="2693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Framework</a:t>
            </a:r>
            <a:endParaRPr lang="ko-KR" altLang="en-US" sz="2800" b="1" dirty="0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95FE8A56-9ADF-4C76-BD0F-1A4F3A342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098542"/>
            <a:ext cx="9144000" cy="1552743"/>
          </a:xfrm>
        </p:spPr>
        <p:txBody>
          <a:bodyPr>
            <a:normAutofit/>
          </a:bodyPr>
          <a:lstStyle/>
          <a:p>
            <a:r>
              <a:rPr lang="en-US" altLang="ko-KR" sz="6600" b="1" dirty="0"/>
              <a:t>GPT-1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678620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1669" y="1300767"/>
            <a:ext cx="8948659" cy="70727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0000"/>
                </a:solidFill>
              </a:rPr>
              <a:t>G</a:t>
            </a:r>
            <a:r>
              <a:rPr lang="en-US" altLang="ko-KR" sz="2400" b="1" dirty="0"/>
              <a:t>enerative </a:t>
            </a:r>
            <a:r>
              <a:rPr lang="en-US" altLang="ko-KR" sz="2400" b="1" dirty="0">
                <a:solidFill>
                  <a:schemeClr val="accent1"/>
                </a:solidFill>
              </a:rPr>
              <a:t>P</a:t>
            </a:r>
            <a:r>
              <a:rPr lang="en-US" altLang="ko-KR" sz="2400" b="1" dirty="0"/>
              <a:t>retrained </a:t>
            </a:r>
            <a:r>
              <a:rPr lang="en-US" altLang="ko-KR" sz="2400" b="1" dirty="0">
                <a:solidFill>
                  <a:schemeClr val="accent6"/>
                </a:solidFill>
              </a:rPr>
              <a:t>T</a:t>
            </a:r>
            <a:r>
              <a:rPr lang="en-US" altLang="ko-KR" sz="2400" b="1" dirty="0"/>
              <a:t>ransformer</a:t>
            </a:r>
            <a:br>
              <a:rPr lang="en-US" altLang="ko-KR" sz="2400" b="1" dirty="0"/>
            </a:br>
            <a:r>
              <a:rPr lang="ko-KR" altLang="en-US" sz="2400" b="1" dirty="0">
                <a:solidFill>
                  <a:srgbClr val="FF0000"/>
                </a:solidFill>
              </a:rPr>
              <a:t>생성</a:t>
            </a:r>
            <a:r>
              <a:rPr lang="ko-KR" altLang="en-US" sz="2400" b="1" dirty="0"/>
              <a:t> 방식으로 </a:t>
            </a:r>
            <a:r>
              <a:rPr lang="ko-KR" altLang="en-US" sz="2400" b="1" dirty="0">
                <a:solidFill>
                  <a:schemeClr val="accent1"/>
                </a:solidFill>
              </a:rPr>
              <a:t>사전 학습</a:t>
            </a:r>
            <a:r>
              <a:rPr lang="ko-KR" altLang="en-US" sz="2400" b="1" dirty="0"/>
              <a:t>된 </a:t>
            </a:r>
            <a:r>
              <a:rPr lang="ko-KR" altLang="en-US" sz="2400" b="1" dirty="0">
                <a:solidFill>
                  <a:schemeClr val="accent6"/>
                </a:solidFill>
              </a:rPr>
              <a:t>트랜스포머</a:t>
            </a:r>
          </a:p>
        </p:txBody>
      </p:sp>
      <p:pic>
        <p:nvPicPr>
          <p:cNvPr id="1026" name="Picture 2" descr="NLP Pretrained Model : GPT | Huiwon">
            <a:extLst>
              <a:ext uri="{FF2B5EF4-FFF2-40B4-BE49-F238E27FC236}">
                <a16:creationId xmlns:a16="http://schemas.microsoft.com/office/drawing/2014/main" id="{D4D02A27-1EDF-4DEE-9FC0-65B978433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147" y="2562507"/>
            <a:ext cx="7281701" cy="369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32E434-8715-4CD0-AC44-3AD0A6101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9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Framework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FC81B4-CA47-4F3A-915D-1D1E2E10C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924" y="2897155"/>
            <a:ext cx="7088152" cy="3641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D5923C-3582-4C9F-9A4C-A8F3DA71D07A}"/>
              </a:ext>
            </a:extLst>
          </p:cNvPr>
          <p:cNvSpPr txBox="1"/>
          <p:nvPr/>
        </p:nvSpPr>
        <p:spPr>
          <a:xfrm>
            <a:off x="2886058" y="1900805"/>
            <a:ext cx="6419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u="sng" dirty="0">
                <a:solidFill>
                  <a:srgbClr val="FF0000"/>
                </a:solidFill>
              </a:rPr>
              <a:t>Pretraining Loss : LM Loss</a:t>
            </a:r>
          </a:p>
          <a:p>
            <a:pPr algn="ctr"/>
            <a:r>
              <a:rPr lang="ko-KR" altLang="en-US" b="1" u="sng" dirty="0"/>
              <a:t>이전 토큰들 보고 다음 토큰 맞추기</a:t>
            </a:r>
            <a:endParaRPr lang="en-US" altLang="ko-KR" b="1" u="sng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CD8D931-10DF-4D83-885C-CB28EAD19ECD}"/>
              </a:ext>
            </a:extLst>
          </p:cNvPr>
          <p:cNvCxnSpPr>
            <a:cxnSpLocks/>
          </p:cNvCxnSpPr>
          <p:nvPr/>
        </p:nvCxnSpPr>
        <p:spPr>
          <a:xfrm>
            <a:off x="5989745" y="4008703"/>
            <a:ext cx="1417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554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Framework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1DB9D2-CB39-41F7-8732-FD49F6234BA7}"/>
              </a:ext>
            </a:extLst>
          </p:cNvPr>
          <p:cNvSpPr txBox="1"/>
          <p:nvPr/>
        </p:nvSpPr>
        <p:spPr>
          <a:xfrm>
            <a:off x="2185945" y="1837048"/>
            <a:ext cx="782010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u="sng" dirty="0">
                <a:solidFill>
                  <a:srgbClr val="24292E"/>
                </a:solidFill>
                <a:effectLst/>
                <a:latin typeface="SFMono-Regular"/>
              </a:rPr>
              <a:t>&lt;</a:t>
            </a:r>
            <a:r>
              <a:rPr lang="ko-KR" altLang="en-US" b="1" i="0" u="sng" dirty="0">
                <a:solidFill>
                  <a:srgbClr val="24292E"/>
                </a:solidFill>
                <a:effectLst/>
                <a:latin typeface="SFMono-Regular"/>
              </a:rPr>
              <a:t>외부 코드</a:t>
            </a:r>
            <a:r>
              <a:rPr lang="en-US" altLang="ko-KR" b="1" i="0" u="sng" dirty="0">
                <a:solidFill>
                  <a:srgbClr val="24292E"/>
                </a:solidFill>
                <a:effectLst/>
                <a:latin typeface="SFMono-Regular"/>
              </a:rPr>
              <a:t>&gt;</a:t>
            </a:r>
          </a:p>
          <a:p>
            <a:r>
              <a:rPr lang="en-US" altLang="ko-KR" b="0" i="0" dirty="0">
                <a:solidFill>
                  <a:schemeClr val="accent2"/>
                </a:solidFill>
                <a:effectLst/>
                <a:latin typeface="SFMono-Regular"/>
              </a:rPr>
              <a:t>&gt;&gt;&gt;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lang="en-US" altLang="ko-KR" b="1" i="0" dirty="0">
                <a:solidFill>
                  <a:srgbClr val="24292E"/>
                </a:solidFill>
                <a:effectLst/>
                <a:latin typeface="SFMono-Regular"/>
              </a:rPr>
              <a:t>outputs </a:t>
            </a:r>
            <a:r>
              <a:rPr lang="en-US" altLang="ko-KR" b="1" i="0" dirty="0">
                <a:effectLst/>
                <a:latin typeface="SFMono-Regular"/>
              </a:rPr>
              <a:t>=</a:t>
            </a:r>
            <a:r>
              <a:rPr lang="en-US" altLang="ko-KR" b="1" i="0" dirty="0"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lang="en-US" altLang="ko-KR" b="1" i="0" dirty="0" err="1">
                <a:solidFill>
                  <a:srgbClr val="24292E"/>
                </a:solidFill>
                <a:effectLst/>
                <a:latin typeface="SFMono-Regular"/>
              </a:rPr>
              <a:t>gpt</a:t>
            </a:r>
            <a:r>
              <a:rPr lang="en-US" altLang="ko-KR" b="1" i="0" dirty="0"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lang="en-US" altLang="ko-KR" b="1" i="0" dirty="0" err="1">
                <a:solidFill>
                  <a:srgbClr val="24292E"/>
                </a:solidFill>
                <a:effectLst/>
                <a:latin typeface="SFMono-Regular"/>
              </a:rPr>
              <a:t>input_ids</a:t>
            </a:r>
            <a:r>
              <a:rPr lang="en-US" altLang="ko-KR" b="1" i="0" dirty="0">
                <a:solidFill>
                  <a:srgbClr val="24292E"/>
                </a:solidFill>
                <a:effectLst/>
                <a:latin typeface="SFMono-Regular"/>
              </a:rPr>
              <a:t>, labels</a:t>
            </a:r>
            <a:r>
              <a:rPr lang="en-US" altLang="ko-KR" b="1" i="0" dirty="0">
                <a:effectLst/>
                <a:latin typeface="SFMono-Regular"/>
              </a:rPr>
              <a:t>=</a:t>
            </a:r>
            <a:r>
              <a:rPr lang="en-US" altLang="ko-KR" b="1" i="0" dirty="0"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lang="en-US" altLang="ko-KR" b="1" i="0" dirty="0" err="1">
                <a:solidFill>
                  <a:srgbClr val="24292E"/>
                </a:solidFill>
                <a:effectLst/>
                <a:latin typeface="SFMono-Regular"/>
              </a:rPr>
              <a:t>input_ids</a:t>
            </a:r>
            <a:r>
              <a:rPr lang="en-US" altLang="ko-KR" b="1" i="0" dirty="0">
                <a:solidFill>
                  <a:srgbClr val="24292E"/>
                </a:solidFill>
                <a:effectLst/>
                <a:latin typeface="SFMono-Regular"/>
              </a:rPr>
              <a:t>)  </a:t>
            </a:r>
          </a:p>
          <a:p>
            <a:r>
              <a:rPr lang="en-US" altLang="ko-KR" dirty="0">
                <a:solidFill>
                  <a:schemeClr val="accent2"/>
                </a:solidFill>
                <a:latin typeface="SFMono-Regular"/>
              </a:rPr>
              <a:t>&gt;&gt;&gt; </a:t>
            </a:r>
            <a:r>
              <a:rPr lang="en-US" altLang="ko-KR" b="0" i="0" dirty="0">
                <a:solidFill>
                  <a:schemeClr val="bg1">
                    <a:lumMod val="65000"/>
                  </a:schemeClr>
                </a:solidFill>
                <a:effectLst/>
                <a:latin typeface="SFMono-Regular"/>
              </a:rPr>
              <a:t># </a:t>
            </a:r>
            <a:r>
              <a:rPr lang="en-US" altLang="ko-KR" b="0" i="0" dirty="0" err="1">
                <a:solidFill>
                  <a:schemeClr val="bg1">
                    <a:lumMod val="65000"/>
                  </a:schemeClr>
                </a:solidFill>
                <a:effectLst/>
                <a:latin typeface="SFMono-Regular"/>
              </a:rPr>
              <a:t>input_ids</a:t>
            </a:r>
            <a:r>
              <a:rPr lang="en-US" altLang="ko-KR" b="0" i="0" dirty="0">
                <a:solidFill>
                  <a:schemeClr val="bg1">
                    <a:lumMod val="65000"/>
                  </a:schemeClr>
                </a:solidFill>
                <a:effectLst/>
                <a:latin typeface="SFMono-Regular"/>
              </a:rPr>
              <a:t> = labels </a:t>
            </a:r>
            <a:r>
              <a:rPr lang="ko-KR" altLang="en-US" b="0" i="0" dirty="0">
                <a:solidFill>
                  <a:schemeClr val="bg1">
                    <a:lumMod val="65000"/>
                  </a:schemeClr>
                </a:solidFill>
                <a:effectLst/>
                <a:latin typeface="SFMono-Regular"/>
              </a:rPr>
              <a:t>같은 </a:t>
            </a:r>
            <a:r>
              <a:rPr lang="ko-KR" altLang="en-US" b="0" i="0" dirty="0" err="1">
                <a:solidFill>
                  <a:schemeClr val="bg1">
                    <a:lumMod val="65000"/>
                  </a:schemeClr>
                </a:solidFill>
                <a:effectLst/>
                <a:latin typeface="SFMono-Regular"/>
              </a:rPr>
              <a:t>텐서를</a:t>
            </a:r>
            <a:r>
              <a:rPr lang="ko-KR" altLang="en-US" b="0" i="0" dirty="0">
                <a:solidFill>
                  <a:schemeClr val="bg1">
                    <a:lumMod val="65000"/>
                  </a:schemeClr>
                </a:solidFill>
                <a:effectLst/>
                <a:latin typeface="SFMono-Regular"/>
              </a:rPr>
              <a:t> 입력</a:t>
            </a:r>
            <a:r>
              <a:rPr lang="en-US" altLang="ko-KR" b="0" i="0" dirty="0">
                <a:solidFill>
                  <a:schemeClr val="bg1">
                    <a:lumMod val="65000"/>
                  </a:schemeClr>
                </a:solidFill>
                <a:effectLst/>
                <a:latin typeface="SFMono-Regular"/>
              </a:rPr>
              <a:t>.</a:t>
            </a:r>
          </a:p>
          <a:p>
            <a:endParaRPr lang="en-US" altLang="ko-KR" dirty="0">
              <a:solidFill>
                <a:srgbClr val="404040"/>
              </a:solidFill>
              <a:latin typeface="SFMono-Regular"/>
            </a:endParaRPr>
          </a:p>
          <a:p>
            <a:r>
              <a:rPr lang="en-US" altLang="ko-KR" b="1" u="sng" dirty="0">
                <a:solidFill>
                  <a:srgbClr val="404040"/>
                </a:solidFill>
                <a:latin typeface="SFMono-Regular"/>
              </a:rPr>
              <a:t>&lt;</a:t>
            </a:r>
            <a:r>
              <a:rPr lang="ko-KR" altLang="en-US" b="1" u="sng" dirty="0">
                <a:solidFill>
                  <a:srgbClr val="404040"/>
                </a:solidFill>
                <a:latin typeface="SFMono-Regular"/>
              </a:rPr>
              <a:t>내부 코드</a:t>
            </a:r>
            <a:r>
              <a:rPr lang="en-US" altLang="ko-KR" b="1" u="sng" dirty="0">
                <a:solidFill>
                  <a:srgbClr val="404040"/>
                </a:solidFill>
                <a:latin typeface="SFMono-Regular"/>
              </a:rPr>
              <a:t>&gt;</a:t>
            </a:r>
          </a:p>
          <a:p>
            <a:r>
              <a:rPr lang="en-US" altLang="ko-KR" b="0" i="0" dirty="0">
                <a:solidFill>
                  <a:schemeClr val="accent2"/>
                </a:solidFill>
                <a:effectLst/>
                <a:latin typeface="SFMono-Regular"/>
              </a:rPr>
              <a:t>&gt;&gt;&gt;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lang="en-US" altLang="ko-KR" b="1" i="0" dirty="0" err="1">
                <a:solidFill>
                  <a:srgbClr val="404040"/>
                </a:solidFill>
                <a:effectLst/>
                <a:latin typeface="SFMono-Regular"/>
              </a:rPr>
              <a:t>shift_logits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 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SFMono-Regular"/>
              </a:rPr>
              <a:t>=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 </a:t>
            </a:r>
            <a:r>
              <a:rPr lang="en-US" altLang="ko-KR" b="1" i="0" dirty="0" err="1">
                <a:solidFill>
                  <a:srgbClr val="404040"/>
                </a:solidFill>
                <a:effectLst/>
                <a:latin typeface="SFMono-Regular"/>
              </a:rPr>
              <a:t>lm_logits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[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SFMono-Regular"/>
              </a:rPr>
              <a:t>...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, :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SFMono-Regular"/>
              </a:rPr>
              <a:t>-1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, :]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SFMono-Regular"/>
              </a:rPr>
              <a:t>.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contiguous() </a:t>
            </a:r>
          </a:p>
          <a:p>
            <a:r>
              <a:rPr lang="en-US" altLang="ko-KR" b="0" i="0" dirty="0">
                <a:solidFill>
                  <a:schemeClr val="accent2"/>
                </a:solidFill>
                <a:effectLst/>
                <a:latin typeface="SFMono-Regular"/>
              </a:rPr>
              <a:t>&gt;&gt;&gt;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SFMono-Regular"/>
              </a:rPr>
              <a:t> </a:t>
            </a:r>
            <a:r>
              <a:rPr lang="en-US" altLang="ko-KR" b="0" i="0" dirty="0">
                <a:solidFill>
                  <a:schemeClr val="bg1">
                    <a:lumMod val="65000"/>
                  </a:schemeClr>
                </a:solidFill>
                <a:effectLst/>
                <a:latin typeface="SFMono-Regular"/>
              </a:rPr>
              <a:t>#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SFMono-Regular"/>
              </a:rPr>
              <a:t>[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SFMono-Regular"/>
              </a:rPr>
              <a:t>batch_size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SFMono-Regular"/>
              </a:rPr>
              <a:t>, 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SFMono-Regular"/>
              </a:rPr>
              <a:t>seq_len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SFMono-Regular"/>
              </a:rPr>
              <a:t> - 1, 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SFMono-Regular"/>
              </a:rPr>
              <a:t>d_model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SFMono-Regular"/>
              </a:rPr>
              <a:t>]</a:t>
            </a:r>
          </a:p>
          <a:p>
            <a:endParaRPr lang="en-US" altLang="ko-KR" b="0" i="0" dirty="0">
              <a:solidFill>
                <a:srgbClr val="404040"/>
              </a:solidFill>
              <a:effectLst/>
              <a:latin typeface="SFMono-Regular"/>
            </a:endParaRPr>
          </a:p>
          <a:p>
            <a:r>
              <a:rPr lang="en-US" altLang="ko-KR" b="0" i="0" dirty="0">
                <a:solidFill>
                  <a:schemeClr val="accent2"/>
                </a:solidFill>
                <a:effectLst/>
                <a:latin typeface="SFMono-Regular"/>
              </a:rPr>
              <a:t>&gt;&gt;&gt;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lang="en-US" altLang="ko-KR" b="1" i="0" dirty="0" err="1">
                <a:solidFill>
                  <a:srgbClr val="404040"/>
                </a:solidFill>
                <a:effectLst/>
                <a:latin typeface="SFMono-Regular"/>
              </a:rPr>
              <a:t>shift_labels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 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SFMono-Regular"/>
              </a:rPr>
              <a:t>=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 labels[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SFMono-Regular"/>
              </a:rPr>
              <a:t>...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, 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SFMono-Regular"/>
              </a:rPr>
              <a:t>1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:]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SFMono-Regular"/>
              </a:rPr>
              <a:t>.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contiguous()</a:t>
            </a:r>
          </a:p>
          <a:p>
            <a:r>
              <a:rPr lang="en-US" altLang="ko-KR" b="0" i="0" dirty="0">
                <a:solidFill>
                  <a:schemeClr val="accent2"/>
                </a:solidFill>
                <a:effectLst/>
                <a:latin typeface="SFMono-Regular"/>
              </a:rPr>
              <a:t>&gt;&gt;&gt;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SFMono-Regular"/>
              </a:rPr>
              <a:t> </a:t>
            </a:r>
            <a:r>
              <a:rPr lang="en-US" altLang="ko-KR" b="0" i="0" dirty="0">
                <a:solidFill>
                  <a:schemeClr val="bg1">
                    <a:lumMod val="65000"/>
                  </a:schemeClr>
                </a:solidFill>
                <a:effectLst/>
                <a:latin typeface="SFMono-Regular"/>
              </a:rPr>
              <a:t>#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SFMono-Regular"/>
              </a:rPr>
              <a:t>[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SFMono-Regular"/>
              </a:rPr>
              <a:t>batch_size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SFMono-Regular"/>
              </a:rPr>
              <a:t>, 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SFMono-Regular"/>
              </a:rPr>
              <a:t>seq_len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SFMono-Regular"/>
              </a:rPr>
              <a:t> - 1]</a:t>
            </a:r>
          </a:p>
          <a:p>
            <a:endParaRPr lang="en-US" altLang="ko-KR" b="0" i="0" dirty="0">
              <a:solidFill>
                <a:srgbClr val="404040"/>
              </a:solidFill>
              <a:effectLst/>
              <a:latin typeface="SFMono-Regular"/>
            </a:endParaRPr>
          </a:p>
          <a:p>
            <a:r>
              <a:rPr lang="en-US" altLang="ko-KR" b="0" i="0" dirty="0">
                <a:solidFill>
                  <a:schemeClr val="accent2"/>
                </a:solidFill>
                <a:effectLst/>
                <a:latin typeface="SFMono-Regular"/>
              </a:rPr>
              <a:t>&gt;&gt;&gt;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lang="en-US" altLang="ko-KR" b="1" i="0" dirty="0" err="1">
                <a:solidFill>
                  <a:srgbClr val="404040"/>
                </a:solidFill>
                <a:effectLst/>
                <a:latin typeface="SFMono-Regular"/>
              </a:rPr>
              <a:t>loss_fct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 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SFMono-Regular"/>
              </a:rPr>
              <a:t>=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 </a:t>
            </a:r>
            <a:r>
              <a:rPr lang="en-US" altLang="ko-KR" b="1" i="0" dirty="0" err="1">
                <a:solidFill>
                  <a:srgbClr val="404040"/>
                </a:solidFill>
                <a:effectLst/>
                <a:latin typeface="SFMono-Regular"/>
              </a:rPr>
              <a:t>CrossEntropyLoss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() </a:t>
            </a:r>
          </a:p>
          <a:p>
            <a:r>
              <a:rPr lang="en-US" altLang="ko-KR" b="0" i="0" dirty="0">
                <a:solidFill>
                  <a:schemeClr val="accent2"/>
                </a:solidFill>
                <a:effectLst/>
                <a:latin typeface="SFMono-Regular"/>
              </a:rPr>
              <a:t>&gt;&gt;&gt;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loss 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SFMono-Regular"/>
              </a:rPr>
              <a:t>=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 </a:t>
            </a:r>
            <a:r>
              <a:rPr lang="en-US" altLang="ko-KR" b="1" i="0" dirty="0" err="1">
                <a:solidFill>
                  <a:srgbClr val="404040"/>
                </a:solidFill>
                <a:effectLst/>
                <a:latin typeface="SFMono-Regular"/>
              </a:rPr>
              <a:t>loss_fct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(</a:t>
            </a:r>
            <a:r>
              <a:rPr lang="en-US" altLang="ko-KR" b="1" i="0" dirty="0" err="1">
                <a:solidFill>
                  <a:srgbClr val="404040"/>
                </a:solidFill>
                <a:effectLst/>
                <a:latin typeface="SFMono-Regular"/>
              </a:rPr>
              <a:t>shift_logits</a:t>
            </a:r>
            <a:r>
              <a:rPr lang="en-US" altLang="ko-KR" b="1" i="0" dirty="0" err="1">
                <a:solidFill>
                  <a:srgbClr val="666666"/>
                </a:solidFill>
                <a:effectLst/>
                <a:latin typeface="SFMono-Regular"/>
              </a:rPr>
              <a:t>.</a:t>
            </a:r>
            <a:r>
              <a:rPr lang="en-US" altLang="ko-KR" b="1" i="0" dirty="0" err="1">
                <a:solidFill>
                  <a:srgbClr val="404040"/>
                </a:solidFill>
                <a:effectLst/>
                <a:latin typeface="SFMono-Regular"/>
              </a:rPr>
              <a:t>view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(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SFMono-Regular"/>
              </a:rPr>
              <a:t>-1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, </a:t>
            </a:r>
            <a:r>
              <a:rPr lang="en-US" altLang="ko-KR" b="1" i="0" dirty="0" err="1">
                <a:solidFill>
                  <a:srgbClr val="404040"/>
                </a:solidFill>
                <a:effectLst/>
                <a:latin typeface="SFMono-Regular"/>
              </a:rPr>
              <a:t>shift_logits</a:t>
            </a:r>
            <a:r>
              <a:rPr lang="en-US" altLang="ko-KR" b="1" i="0" dirty="0" err="1">
                <a:solidFill>
                  <a:srgbClr val="666666"/>
                </a:solidFill>
                <a:effectLst/>
                <a:latin typeface="SFMono-Regular"/>
              </a:rPr>
              <a:t>.</a:t>
            </a:r>
            <a:r>
              <a:rPr lang="en-US" altLang="ko-KR" b="1" i="0" dirty="0" err="1">
                <a:solidFill>
                  <a:srgbClr val="404040"/>
                </a:solidFill>
                <a:effectLst/>
                <a:latin typeface="SFMono-Regular"/>
              </a:rPr>
              <a:t>size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(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SFMono-Regular"/>
              </a:rPr>
              <a:t>-1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)), </a:t>
            </a:r>
            <a:r>
              <a:rPr lang="en-US" altLang="ko-KR" b="1" i="0" dirty="0" err="1">
                <a:solidFill>
                  <a:srgbClr val="404040"/>
                </a:solidFill>
                <a:effectLst/>
                <a:latin typeface="SFMono-Regular"/>
              </a:rPr>
              <a:t>shift_labels</a:t>
            </a:r>
            <a:r>
              <a:rPr lang="en-US" altLang="ko-KR" b="1" i="0" dirty="0" err="1">
                <a:solidFill>
                  <a:srgbClr val="666666"/>
                </a:solidFill>
                <a:effectLst/>
                <a:latin typeface="SFMono-Regular"/>
              </a:rPr>
              <a:t>.</a:t>
            </a:r>
            <a:r>
              <a:rPr lang="en-US" altLang="ko-KR" b="1" i="0" dirty="0" err="1">
                <a:solidFill>
                  <a:srgbClr val="404040"/>
                </a:solidFill>
                <a:effectLst/>
                <a:latin typeface="SFMono-Regular"/>
              </a:rPr>
              <a:t>view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(</a:t>
            </a:r>
            <a:r>
              <a:rPr lang="en-US" altLang="ko-KR" b="1" i="0" dirty="0">
                <a:solidFill>
                  <a:srgbClr val="666666"/>
                </a:solidFill>
                <a:effectLst/>
                <a:latin typeface="SFMono-Regular"/>
              </a:rPr>
              <a:t>-1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FMono-Regular"/>
              </a:rPr>
              <a:t>))</a:t>
            </a:r>
          </a:p>
          <a:p>
            <a:r>
              <a:rPr lang="en-US" altLang="ko-KR" dirty="0">
                <a:solidFill>
                  <a:schemeClr val="accent2"/>
                </a:solidFill>
                <a:latin typeface="SFMono-Regular"/>
              </a:rPr>
              <a:t>&gt;&gt;&gt;</a:t>
            </a:r>
            <a:r>
              <a:rPr lang="en-US" altLang="ko-KR" dirty="0">
                <a:solidFill>
                  <a:srgbClr val="404040"/>
                </a:solidFill>
                <a:latin typeface="SFMono-Regular"/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SFMono-Regular"/>
              </a:rPr>
              <a:t># batchwise input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SFMono-Regular"/>
              </a:rPr>
              <a:t>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SFMono-Regular"/>
              </a:rPr>
              <a:t>flatten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SFMono-Regular"/>
              </a:rPr>
              <a:t>해서 처리</a:t>
            </a:r>
            <a:endParaRPr lang="en-US" altLang="ko-KR" b="0" i="0" dirty="0">
              <a:solidFill>
                <a:schemeClr val="bg1">
                  <a:lumMod val="65000"/>
                </a:schemeClr>
              </a:solidFill>
              <a:effectLst/>
              <a:latin typeface="SFMono-Regular"/>
            </a:endParaRPr>
          </a:p>
          <a:p>
            <a:endParaRPr lang="en-US" altLang="ko-KR" b="1" u="sng" dirty="0">
              <a:solidFill>
                <a:srgbClr val="404040"/>
              </a:solidFill>
              <a:latin typeface="SFMono-Regular"/>
            </a:endParaRPr>
          </a:p>
          <a:p>
            <a:r>
              <a:rPr lang="en-US" altLang="ko-KR" sz="1200" b="1" u="sng" dirty="0">
                <a:solidFill>
                  <a:schemeClr val="accent1"/>
                </a:solidFill>
                <a:latin typeface="SFMono-Regular"/>
              </a:rPr>
              <a:t>https://github.com/huggingface/transformers/blob/master/src/transformers/models/gpt2/modeling_gpt2.py</a:t>
            </a:r>
          </a:p>
        </p:txBody>
      </p:sp>
    </p:spTree>
    <p:extLst>
      <p:ext uri="{BB962C8B-B14F-4D97-AF65-F5344CB8AC3E}">
        <p14:creationId xmlns:p14="http://schemas.microsoft.com/office/powerpoint/2010/main" val="3723686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Framework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F9A79A-EBBD-4316-BB14-E6CBF0E5BA64}"/>
              </a:ext>
            </a:extLst>
          </p:cNvPr>
          <p:cNvSpPr txBox="1"/>
          <p:nvPr/>
        </p:nvSpPr>
        <p:spPr>
          <a:xfrm>
            <a:off x="3983980" y="2552373"/>
            <a:ext cx="549436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Logits : </a:t>
            </a:r>
            <a:r>
              <a:rPr lang="en-US" altLang="ko-KR" b="1" dirty="0">
                <a:solidFill>
                  <a:schemeClr val="accent1"/>
                </a:solidFill>
              </a:rPr>
              <a:t>My  name  is  Ko &lt;/s&gt; 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&lt;pad&gt; …</a:t>
            </a:r>
          </a:p>
          <a:p>
            <a:endParaRPr lang="en-US" altLang="ko-KR" b="1" dirty="0">
              <a:solidFill>
                <a:schemeClr val="accent1"/>
              </a:solidFill>
            </a:endParaRPr>
          </a:p>
          <a:p>
            <a:endParaRPr lang="en-US" altLang="ko-KR" b="1" dirty="0">
              <a:solidFill>
                <a:schemeClr val="accent1"/>
              </a:solidFill>
            </a:endParaRPr>
          </a:p>
          <a:p>
            <a:endParaRPr lang="en-US" altLang="ko-KR" b="1" dirty="0">
              <a:solidFill>
                <a:schemeClr val="accent1"/>
              </a:solidFill>
            </a:endParaRPr>
          </a:p>
          <a:p>
            <a:endParaRPr lang="en-US" altLang="ko-KR" b="1" dirty="0">
              <a:solidFill>
                <a:schemeClr val="accent1"/>
              </a:solidFill>
            </a:endParaRPr>
          </a:p>
          <a:p>
            <a:endParaRPr lang="en-US" altLang="ko-KR" b="1" dirty="0">
              <a:solidFill>
                <a:schemeClr val="accent1"/>
              </a:solidFill>
            </a:endParaRPr>
          </a:p>
          <a:p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en-US" altLang="ko-KR" b="1" dirty="0"/>
              <a:t>Labels : 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&lt;s&gt;</a:t>
            </a:r>
            <a:r>
              <a:rPr lang="en-US" altLang="ko-KR" b="1" dirty="0"/>
              <a:t>  </a:t>
            </a:r>
            <a:r>
              <a:rPr lang="en-US" altLang="ko-KR" b="1" dirty="0">
                <a:solidFill>
                  <a:schemeClr val="accent1"/>
                </a:solidFill>
              </a:rPr>
              <a:t>My  name  is  Ko &lt;/s&gt; 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…</a:t>
            </a:r>
          </a:p>
          <a:p>
            <a:endParaRPr lang="en-US" altLang="ko-KR" b="1" dirty="0">
              <a:solidFill>
                <a:schemeClr val="accent1"/>
              </a:solidFill>
            </a:endParaRPr>
          </a:p>
          <a:p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en-US" altLang="ko-KR" b="1" dirty="0" err="1">
                <a:solidFill>
                  <a:schemeClr val="bg1">
                    <a:lumMod val="50000"/>
                  </a:schemeClr>
                </a:solidFill>
              </a:rPr>
              <a:t>Input_ids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 = labels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같은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</a:rPr>
              <a:t>텐서를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 입력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색칠한 부분의 토큰들만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Loss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가 계산됨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F4D958E-D816-4606-8DB7-1AD17A19C0AD}"/>
              </a:ext>
            </a:extLst>
          </p:cNvPr>
          <p:cNvCxnSpPr>
            <a:cxnSpLocks/>
          </p:cNvCxnSpPr>
          <p:nvPr/>
        </p:nvCxnSpPr>
        <p:spPr>
          <a:xfrm flipV="1">
            <a:off x="5178490" y="4189445"/>
            <a:ext cx="0" cy="312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E94B9DF-A27E-4920-8F84-6704F013A979}"/>
              </a:ext>
            </a:extLst>
          </p:cNvPr>
          <p:cNvSpPr/>
          <p:nvPr/>
        </p:nvSpPr>
        <p:spPr>
          <a:xfrm>
            <a:off x="4921898" y="3263102"/>
            <a:ext cx="3256377" cy="85893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Transformer Decoder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087913C-FE29-4EBC-914F-1A182DA9C722}"/>
              </a:ext>
            </a:extLst>
          </p:cNvPr>
          <p:cNvCxnSpPr>
            <a:cxnSpLocks/>
          </p:cNvCxnSpPr>
          <p:nvPr/>
        </p:nvCxnSpPr>
        <p:spPr>
          <a:xfrm flipV="1">
            <a:off x="5708779" y="4189445"/>
            <a:ext cx="0" cy="312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892C00F-6D60-4A89-B71F-12FA37F05794}"/>
              </a:ext>
            </a:extLst>
          </p:cNvPr>
          <p:cNvCxnSpPr>
            <a:cxnSpLocks/>
          </p:cNvCxnSpPr>
          <p:nvPr/>
        </p:nvCxnSpPr>
        <p:spPr>
          <a:xfrm flipV="1">
            <a:off x="6310604" y="4204218"/>
            <a:ext cx="0" cy="312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6454A4D-49A6-4F04-9D70-538A3BA62F83}"/>
              </a:ext>
            </a:extLst>
          </p:cNvPr>
          <p:cNvCxnSpPr>
            <a:cxnSpLocks/>
          </p:cNvCxnSpPr>
          <p:nvPr/>
        </p:nvCxnSpPr>
        <p:spPr>
          <a:xfrm flipV="1">
            <a:off x="6921759" y="4204218"/>
            <a:ext cx="0" cy="312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B491955-CFB4-41DA-B9EE-DD5AEF6D0834}"/>
              </a:ext>
            </a:extLst>
          </p:cNvPr>
          <p:cNvCxnSpPr>
            <a:cxnSpLocks/>
          </p:cNvCxnSpPr>
          <p:nvPr/>
        </p:nvCxnSpPr>
        <p:spPr>
          <a:xfrm flipV="1">
            <a:off x="7294985" y="4204218"/>
            <a:ext cx="0" cy="312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68AFB87-FC1F-4280-BE83-997EF1E93355}"/>
              </a:ext>
            </a:extLst>
          </p:cNvPr>
          <p:cNvCxnSpPr>
            <a:cxnSpLocks/>
          </p:cNvCxnSpPr>
          <p:nvPr/>
        </p:nvCxnSpPr>
        <p:spPr>
          <a:xfrm flipV="1">
            <a:off x="7766181" y="4204218"/>
            <a:ext cx="0" cy="312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A0A2A59-3FAD-416C-AADC-D8209DC73DCA}"/>
              </a:ext>
            </a:extLst>
          </p:cNvPr>
          <p:cNvCxnSpPr>
            <a:cxnSpLocks/>
          </p:cNvCxnSpPr>
          <p:nvPr/>
        </p:nvCxnSpPr>
        <p:spPr>
          <a:xfrm flipV="1">
            <a:off x="5162939" y="2900265"/>
            <a:ext cx="0" cy="312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1B29DB2-3568-4468-97BC-68F45BDE07BE}"/>
              </a:ext>
            </a:extLst>
          </p:cNvPr>
          <p:cNvCxnSpPr>
            <a:cxnSpLocks/>
          </p:cNvCxnSpPr>
          <p:nvPr/>
        </p:nvCxnSpPr>
        <p:spPr>
          <a:xfrm flipV="1">
            <a:off x="5693228" y="2900265"/>
            <a:ext cx="0" cy="312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CB80D6B-B49B-456C-AC5B-6F8228805988}"/>
              </a:ext>
            </a:extLst>
          </p:cNvPr>
          <p:cNvCxnSpPr>
            <a:cxnSpLocks/>
          </p:cNvCxnSpPr>
          <p:nvPr/>
        </p:nvCxnSpPr>
        <p:spPr>
          <a:xfrm flipV="1">
            <a:off x="6295053" y="2915038"/>
            <a:ext cx="0" cy="312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AADE68D-FAAD-4499-933B-549E7E58B21D}"/>
              </a:ext>
            </a:extLst>
          </p:cNvPr>
          <p:cNvCxnSpPr>
            <a:cxnSpLocks/>
          </p:cNvCxnSpPr>
          <p:nvPr/>
        </p:nvCxnSpPr>
        <p:spPr>
          <a:xfrm flipV="1">
            <a:off x="6906208" y="2915038"/>
            <a:ext cx="0" cy="312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469106-30D7-40B2-A01D-E1E4A8FB0B2C}"/>
              </a:ext>
            </a:extLst>
          </p:cNvPr>
          <p:cNvCxnSpPr>
            <a:cxnSpLocks/>
          </p:cNvCxnSpPr>
          <p:nvPr/>
        </p:nvCxnSpPr>
        <p:spPr>
          <a:xfrm flipV="1">
            <a:off x="7279434" y="2915038"/>
            <a:ext cx="0" cy="312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367C3D3-0C73-4A66-81CD-590E9428A886}"/>
              </a:ext>
            </a:extLst>
          </p:cNvPr>
          <p:cNvCxnSpPr>
            <a:cxnSpLocks/>
          </p:cNvCxnSpPr>
          <p:nvPr/>
        </p:nvCxnSpPr>
        <p:spPr>
          <a:xfrm flipV="1">
            <a:off x="7750630" y="2915038"/>
            <a:ext cx="0" cy="312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160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Framework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F9A79A-EBBD-4316-BB14-E6CBF0E5BA64}"/>
              </a:ext>
            </a:extLst>
          </p:cNvPr>
          <p:cNvSpPr txBox="1"/>
          <p:nvPr/>
        </p:nvSpPr>
        <p:spPr>
          <a:xfrm>
            <a:off x="2902386" y="1763187"/>
            <a:ext cx="6387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u="sng" dirty="0"/>
              <a:t>Model</a:t>
            </a:r>
            <a:r>
              <a:rPr lang="ko-KR" altLang="en-US" b="1" u="sng" dirty="0"/>
              <a:t>은 </a:t>
            </a:r>
            <a:r>
              <a:rPr lang="en-US" altLang="ko-KR" b="1" u="sng" dirty="0"/>
              <a:t>Transformer Decoder </a:t>
            </a:r>
            <a:r>
              <a:rPr lang="ko-KR" altLang="en-US" b="1" u="sng" dirty="0"/>
              <a:t>사용했는데</a:t>
            </a:r>
            <a:r>
              <a:rPr lang="en-US" altLang="ko-KR" b="1" u="sng" dirty="0"/>
              <a:t>,</a:t>
            </a:r>
            <a:r>
              <a:rPr lang="ko-KR" altLang="en-US" b="1" u="sng" dirty="0"/>
              <a:t> </a:t>
            </a:r>
            <a:endParaRPr lang="en-US" altLang="ko-KR" b="1" u="sng" dirty="0"/>
          </a:p>
          <a:p>
            <a:pPr algn="ctr"/>
            <a:r>
              <a:rPr lang="ko-KR" altLang="en-US" b="1" u="sng" dirty="0"/>
              <a:t>인코더가 없기 때문에 </a:t>
            </a:r>
            <a:r>
              <a:rPr lang="en-US" altLang="ko-KR" b="1" u="sng" dirty="0"/>
              <a:t>Cross Attention</a:t>
            </a:r>
            <a:r>
              <a:rPr lang="ko-KR" altLang="en-US" b="1" u="sng" dirty="0"/>
              <a:t>은 없는 구조</a:t>
            </a:r>
            <a:endParaRPr lang="en-US" altLang="ko-KR" b="1" u="sng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7E7769-835C-43DF-B8A5-77B67370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778" y="2886717"/>
            <a:ext cx="1924126" cy="3469633"/>
          </a:xfrm>
          <a:prstGeom prst="rect">
            <a:avLst/>
          </a:prstGeom>
        </p:spPr>
      </p:pic>
      <p:pic>
        <p:nvPicPr>
          <p:cNvPr id="32770" name="Picture 2" descr="Transformers In NLP | State-Of-The-Art-Models">
            <a:extLst>
              <a:ext uri="{FF2B5EF4-FFF2-40B4-BE49-F238E27FC236}">
                <a16:creationId xmlns:a16="http://schemas.microsoft.com/office/drawing/2014/main" id="{354EB88C-BCAF-4C24-B5C2-FC127DF22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097" y="2686661"/>
            <a:ext cx="3906490" cy="395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99A6F9-1845-430B-A31F-69D8A49E6B58}"/>
              </a:ext>
            </a:extLst>
          </p:cNvPr>
          <p:cNvCxnSpPr>
            <a:cxnSpLocks/>
          </p:cNvCxnSpPr>
          <p:nvPr/>
        </p:nvCxnSpPr>
        <p:spPr>
          <a:xfrm>
            <a:off x="4499342" y="4130882"/>
            <a:ext cx="702170" cy="4248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DDADFF-6ED7-4833-AF85-6256A1BD53A3}"/>
              </a:ext>
            </a:extLst>
          </p:cNvPr>
          <p:cNvCxnSpPr>
            <a:cxnSpLocks/>
          </p:cNvCxnSpPr>
          <p:nvPr/>
        </p:nvCxnSpPr>
        <p:spPr>
          <a:xfrm flipV="1">
            <a:off x="4499342" y="4130882"/>
            <a:ext cx="702170" cy="4248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A95A645-F3E8-4274-BABF-4FE822F4840F}"/>
              </a:ext>
            </a:extLst>
          </p:cNvPr>
          <p:cNvCxnSpPr>
            <a:cxnSpLocks/>
          </p:cNvCxnSpPr>
          <p:nvPr/>
        </p:nvCxnSpPr>
        <p:spPr>
          <a:xfrm flipV="1">
            <a:off x="3434074" y="4163047"/>
            <a:ext cx="876012" cy="13262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4DCEFAC-B294-400E-9419-051AA3920F76}"/>
              </a:ext>
            </a:extLst>
          </p:cNvPr>
          <p:cNvCxnSpPr>
            <a:cxnSpLocks/>
          </p:cNvCxnSpPr>
          <p:nvPr/>
        </p:nvCxnSpPr>
        <p:spPr>
          <a:xfrm>
            <a:off x="3434074" y="4163047"/>
            <a:ext cx="876012" cy="13262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6C65A70-5E81-4CB1-83FF-64C2097D5731}"/>
              </a:ext>
            </a:extLst>
          </p:cNvPr>
          <p:cNvCxnSpPr>
            <a:cxnSpLocks/>
          </p:cNvCxnSpPr>
          <p:nvPr/>
        </p:nvCxnSpPr>
        <p:spPr>
          <a:xfrm>
            <a:off x="6249119" y="4555761"/>
            <a:ext cx="85011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557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Framework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29698" name="Picture 2" descr="Use Transformer Neural Nets: New in Wolfram Language 12">
            <a:extLst>
              <a:ext uri="{FF2B5EF4-FFF2-40B4-BE49-F238E27FC236}">
                <a16:creationId xmlns:a16="http://schemas.microsoft.com/office/drawing/2014/main" id="{58F0C800-C98F-44DF-80D6-DF6E97B33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92" t="50000" r="-1"/>
          <a:stretch/>
        </p:blipFill>
        <p:spPr bwMode="auto">
          <a:xfrm>
            <a:off x="814668" y="3169365"/>
            <a:ext cx="9970199" cy="197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0F87EA-0D8F-41C3-9748-6FDD7669FC70}"/>
              </a:ext>
            </a:extLst>
          </p:cNvPr>
          <p:cNvSpPr/>
          <p:nvPr/>
        </p:nvSpPr>
        <p:spPr>
          <a:xfrm>
            <a:off x="5962261" y="3111758"/>
            <a:ext cx="4889241" cy="20760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085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Framework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D02630-A8B4-47C6-B091-D23E8B46C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176" y="3077216"/>
            <a:ext cx="6049438" cy="3525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2266D8-43B6-4283-A4E5-841C25E99C3F}"/>
              </a:ext>
            </a:extLst>
          </p:cNvPr>
          <p:cNvSpPr txBox="1"/>
          <p:nvPr/>
        </p:nvSpPr>
        <p:spPr>
          <a:xfrm>
            <a:off x="2751469" y="1673790"/>
            <a:ext cx="6689060" cy="111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u="sng" dirty="0"/>
              <a:t>Supervised Fine-tuning : </a:t>
            </a:r>
            <a:r>
              <a:rPr lang="en-US" altLang="ko-KR" b="1" u="sng" dirty="0">
                <a:solidFill>
                  <a:srgbClr val="FF0000"/>
                </a:solidFill>
              </a:rPr>
              <a:t>Task Specific Loss</a:t>
            </a:r>
            <a:r>
              <a:rPr lang="en-US" altLang="ko-KR" b="1" u="sng" dirty="0"/>
              <a:t> + </a:t>
            </a:r>
            <a:r>
              <a:rPr lang="en-US" altLang="ko-KR" b="1" u="sng" dirty="0">
                <a:solidFill>
                  <a:schemeClr val="accent1"/>
                </a:solidFill>
              </a:rPr>
              <a:t>λ * LM Loss</a:t>
            </a:r>
          </a:p>
          <a:p>
            <a:pPr algn="ctr">
              <a:lnSpc>
                <a:spcPct val="150000"/>
              </a:lnSpc>
            </a:pPr>
            <a:endParaRPr lang="en-US" altLang="ko-KR" sz="1400" b="1" u="sng" dirty="0"/>
          </a:p>
          <a:p>
            <a:pPr algn="ctr">
              <a:lnSpc>
                <a:spcPct val="150000"/>
              </a:lnSpc>
            </a:pPr>
            <a:r>
              <a:rPr lang="en-US" altLang="ko-KR" sz="1400" b="1" u="sng" dirty="0"/>
              <a:t>λ * LM Loss = Auxiliary Loss (</a:t>
            </a:r>
            <a:r>
              <a:rPr lang="ko-KR" altLang="en-US" sz="1400" b="1" u="sng" dirty="0"/>
              <a:t>그러나 </a:t>
            </a:r>
            <a:r>
              <a:rPr lang="en-US" altLang="ko-KR" sz="1400" b="1" u="sng" dirty="0"/>
              <a:t>GPT2</a:t>
            </a:r>
            <a:r>
              <a:rPr lang="ko-KR" altLang="en-US" sz="1400" b="1" u="sng" dirty="0"/>
              <a:t>부터 사라짐</a:t>
            </a:r>
            <a:r>
              <a:rPr lang="en-US" altLang="ko-KR" sz="1400" b="1" u="sng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0962EE-590D-4AF4-A334-F756B6652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386" y="3251842"/>
            <a:ext cx="1924126" cy="346963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D6A654-2109-4207-8037-CDB13B27F6E2}"/>
              </a:ext>
            </a:extLst>
          </p:cNvPr>
          <p:cNvSpPr/>
          <p:nvPr/>
        </p:nvSpPr>
        <p:spPr>
          <a:xfrm>
            <a:off x="2499584" y="3365863"/>
            <a:ext cx="544285" cy="2917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C10117-22BE-4574-8C53-BD28F134763E}"/>
              </a:ext>
            </a:extLst>
          </p:cNvPr>
          <p:cNvSpPr/>
          <p:nvPr/>
        </p:nvSpPr>
        <p:spPr>
          <a:xfrm>
            <a:off x="3083058" y="3365863"/>
            <a:ext cx="578266" cy="291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0681635-6D58-4739-A6F6-27E29F78FE92}"/>
              </a:ext>
            </a:extLst>
          </p:cNvPr>
          <p:cNvCxnSpPr>
            <a:cxnSpLocks/>
          </p:cNvCxnSpPr>
          <p:nvPr/>
        </p:nvCxnSpPr>
        <p:spPr>
          <a:xfrm>
            <a:off x="7349857" y="5042572"/>
            <a:ext cx="810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520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859DD3A-7186-4B9F-8D3F-E25F905BA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69" y="2753714"/>
            <a:ext cx="5034771" cy="39677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Framework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55FDC3-6F82-478B-A0A8-DE3C6FF908D7}"/>
              </a:ext>
            </a:extLst>
          </p:cNvPr>
          <p:cNvSpPr txBox="1"/>
          <p:nvPr/>
        </p:nvSpPr>
        <p:spPr>
          <a:xfrm>
            <a:off x="2751468" y="1509606"/>
            <a:ext cx="7402725" cy="1349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u="sng" dirty="0"/>
              <a:t>Input Transformation : Model Architecture</a:t>
            </a:r>
            <a:r>
              <a:rPr lang="ko-KR" altLang="en-US" sz="1600" b="1" u="sng" dirty="0"/>
              <a:t>는 고정</a:t>
            </a:r>
            <a:r>
              <a:rPr lang="en-US" altLang="ko-KR" sz="1600" b="1" u="sng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u="sng" dirty="0"/>
              <a:t>Task</a:t>
            </a:r>
            <a:r>
              <a:rPr lang="ko-KR" altLang="en-US" sz="1600" b="1" u="sng" dirty="0"/>
              <a:t>별로 </a:t>
            </a:r>
            <a:r>
              <a:rPr lang="en-US" altLang="ko-KR" sz="1600" b="1" u="sng" dirty="0"/>
              <a:t>Input </a:t>
            </a:r>
            <a:r>
              <a:rPr lang="ko-KR" altLang="en-US" sz="1600" b="1" u="sng" dirty="0"/>
              <a:t>프롬프트 구조만 변경해줌으로서 태스크별 작업 수행</a:t>
            </a:r>
            <a:r>
              <a:rPr lang="en-US" altLang="ko-KR" sz="1600" b="1" u="sng" dirty="0"/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1200" b="1" u="sng" dirty="0"/>
          </a:p>
          <a:p>
            <a:pPr algn="ctr">
              <a:lnSpc>
                <a:spcPct val="150000"/>
              </a:lnSpc>
            </a:pPr>
            <a:r>
              <a:rPr lang="en-US" altLang="ko-KR" sz="1200" b="1" u="sng" dirty="0"/>
              <a:t>(</a:t>
            </a:r>
            <a:r>
              <a:rPr lang="ko-KR" altLang="en-US" sz="1200" b="1" u="sng" dirty="0"/>
              <a:t>이후 대부분 </a:t>
            </a:r>
            <a:r>
              <a:rPr lang="en-US" altLang="ko-KR" sz="1200" b="1" u="sng" dirty="0"/>
              <a:t>PLM</a:t>
            </a:r>
            <a:r>
              <a:rPr lang="ko-KR" altLang="en-US" sz="1200" b="1" u="sng" dirty="0"/>
              <a:t>이 이 방식을 채용하였음</a:t>
            </a:r>
            <a:r>
              <a:rPr lang="en-US" altLang="ko-KR" sz="1200" b="1" u="sng" dirty="0"/>
              <a:t>.)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1194C8-423E-48D8-9CF2-E47A2951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359" y="3093566"/>
            <a:ext cx="5924550" cy="3152775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F2F501B-E627-40C7-9452-1EAE1073C2C6}"/>
              </a:ext>
            </a:extLst>
          </p:cNvPr>
          <p:cNvCxnSpPr>
            <a:cxnSpLocks/>
          </p:cNvCxnSpPr>
          <p:nvPr/>
        </p:nvCxnSpPr>
        <p:spPr>
          <a:xfrm>
            <a:off x="4106091" y="4023669"/>
            <a:ext cx="15457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C91D579-C6E5-4C37-ABC4-808BFF8BE987}"/>
              </a:ext>
            </a:extLst>
          </p:cNvPr>
          <p:cNvCxnSpPr>
            <a:cxnSpLocks/>
          </p:cNvCxnSpPr>
          <p:nvPr/>
        </p:nvCxnSpPr>
        <p:spPr>
          <a:xfrm>
            <a:off x="849085" y="4167360"/>
            <a:ext cx="48027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F0A61AF-D0EE-4D16-9336-F9309A820A9F}"/>
              </a:ext>
            </a:extLst>
          </p:cNvPr>
          <p:cNvCxnSpPr>
            <a:cxnSpLocks/>
          </p:cNvCxnSpPr>
          <p:nvPr/>
        </p:nvCxnSpPr>
        <p:spPr>
          <a:xfrm>
            <a:off x="849085" y="4297989"/>
            <a:ext cx="9361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009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Framework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55FDC3-6F82-478B-A0A8-DE3C6FF908D7}"/>
              </a:ext>
            </a:extLst>
          </p:cNvPr>
          <p:cNvSpPr txBox="1"/>
          <p:nvPr/>
        </p:nvSpPr>
        <p:spPr>
          <a:xfrm>
            <a:off x="2803677" y="1975732"/>
            <a:ext cx="6897671" cy="4193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u="sng" dirty="0"/>
              <a:t>Text Classification :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&lt;s&gt; </a:t>
            </a:r>
            <a:r>
              <a:rPr lang="ko-KR" altLang="en-US" dirty="0">
                <a:solidFill>
                  <a:schemeClr val="accent1"/>
                </a:solidFill>
              </a:rPr>
              <a:t>배송이 </a:t>
            </a:r>
            <a:r>
              <a:rPr lang="ko-KR" altLang="en-US" dirty="0" err="1">
                <a:solidFill>
                  <a:schemeClr val="accent1"/>
                </a:solidFill>
              </a:rPr>
              <a:t>버트</a:t>
            </a:r>
            <a:r>
              <a:rPr lang="ko-KR" altLang="en-US" dirty="0">
                <a:solidFill>
                  <a:schemeClr val="accent1"/>
                </a:solidFill>
              </a:rPr>
              <a:t> 학습시키는 것 만큼 느리네요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r>
              <a:rPr lang="en-US" altLang="ko-KR" dirty="0"/>
              <a:t> &lt;/s&gt;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→ </a:t>
            </a:r>
            <a:r>
              <a:rPr lang="en-US" altLang="ko-KR" dirty="0"/>
              <a:t>“Negative”</a:t>
            </a:r>
          </a:p>
          <a:p>
            <a:pPr>
              <a:lnSpc>
                <a:spcPct val="150000"/>
              </a:lnSpc>
            </a:pPr>
            <a:endParaRPr lang="en-US" altLang="ko-KR" b="1" u="sng" dirty="0"/>
          </a:p>
          <a:p>
            <a:pPr>
              <a:lnSpc>
                <a:spcPct val="150000"/>
              </a:lnSpc>
            </a:pPr>
            <a:r>
              <a:rPr lang="en-US" altLang="ko-KR" b="1" u="sng" dirty="0"/>
              <a:t>Natural Language Inference :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&lt;s&gt; </a:t>
            </a:r>
            <a:r>
              <a:rPr lang="ko-KR" altLang="en-US" dirty="0">
                <a:solidFill>
                  <a:schemeClr val="accent1"/>
                </a:solidFill>
              </a:rPr>
              <a:t>나는 거기에 있었다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r>
              <a:rPr lang="en-US" altLang="ko-KR" dirty="0"/>
              <a:t> &lt;$&gt; </a:t>
            </a:r>
            <a:r>
              <a:rPr lang="ko-KR" altLang="en-US" dirty="0">
                <a:solidFill>
                  <a:schemeClr val="accent6"/>
                </a:solidFill>
              </a:rPr>
              <a:t>나는 거기에 없었어요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  <a:r>
              <a:rPr lang="en-US" altLang="ko-KR" dirty="0"/>
              <a:t> &lt;/s&gt;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→ </a:t>
            </a:r>
            <a:r>
              <a:rPr lang="en-US" altLang="ko-KR" dirty="0"/>
              <a:t>“Contradiction”</a:t>
            </a:r>
          </a:p>
          <a:p>
            <a:pPr>
              <a:lnSpc>
                <a:spcPct val="150000"/>
              </a:lnSpc>
            </a:pPr>
            <a:endParaRPr lang="en-US" altLang="ko-KR" b="1" u="sng" dirty="0"/>
          </a:p>
          <a:p>
            <a:pPr>
              <a:lnSpc>
                <a:spcPct val="150000"/>
              </a:lnSpc>
            </a:pPr>
            <a:r>
              <a:rPr lang="en-US" altLang="ko-KR" b="1" u="sng" dirty="0"/>
              <a:t>Question Answering :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&lt;s&gt; </a:t>
            </a:r>
            <a:r>
              <a:rPr lang="ko-KR" altLang="en-US" dirty="0">
                <a:solidFill>
                  <a:schemeClr val="accent1"/>
                </a:solidFill>
              </a:rPr>
              <a:t>케빈은 </a:t>
            </a:r>
            <a:r>
              <a:rPr lang="en-US" altLang="ko-KR" dirty="0">
                <a:solidFill>
                  <a:schemeClr val="accent1"/>
                </a:solidFill>
              </a:rPr>
              <a:t>NLP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</a:rPr>
              <a:t>덕후이다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chemeClr val="accent6"/>
                </a:solidFill>
              </a:rPr>
              <a:t>케빈은 어떤 것의 </a:t>
            </a:r>
            <a:r>
              <a:rPr lang="ko-KR" altLang="en-US" dirty="0" err="1">
                <a:solidFill>
                  <a:schemeClr val="accent6"/>
                </a:solidFill>
              </a:rPr>
              <a:t>덕후인가</a:t>
            </a:r>
            <a:r>
              <a:rPr lang="en-US" altLang="ko-KR" dirty="0">
                <a:solidFill>
                  <a:schemeClr val="accent6"/>
                </a:solidFill>
              </a:rPr>
              <a:t>?</a:t>
            </a:r>
            <a:r>
              <a:rPr lang="en-US" altLang="ko-KR" dirty="0"/>
              <a:t> &lt;$&gt; </a:t>
            </a:r>
            <a:r>
              <a:rPr lang="en-US" altLang="ko-KR" dirty="0">
                <a:solidFill>
                  <a:srgbClr val="FF0000"/>
                </a:solidFill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636194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6541BF5F-659D-49AB-8E9A-CCD5961DC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99F32C-543C-4CAE-812A-7D851E8EF14E}"/>
              </a:ext>
            </a:extLst>
          </p:cNvPr>
          <p:cNvSpPr txBox="1"/>
          <p:nvPr/>
        </p:nvSpPr>
        <p:spPr>
          <a:xfrm>
            <a:off x="4749072" y="5019720"/>
            <a:ext cx="2693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Experiments</a:t>
            </a:r>
            <a:endParaRPr lang="ko-KR" altLang="en-US" sz="2800" b="1" dirty="0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95FE8A56-9ADF-4C76-BD0F-1A4F3A342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098542"/>
            <a:ext cx="9144000" cy="1552743"/>
          </a:xfrm>
        </p:spPr>
        <p:txBody>
          <a:bodyPr>
            <a:normAutofit/>
          </a:bodyPr>
          <a:lstStyle/>
          <a:p>
            <a:r>
              <a:rPr lang="en-US" altLang="ko-KR" sz="6600" b="1" dirty="0"/>
              <a:t>GPT-1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3061202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Experiments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E8B3C9-7E32-449B-B2A5-CCE04ADC4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862" y="4726789"/>
            <a:ext cx="8022275" cy="1579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C8A8D5-D795-472A-B57B-7F0834BA68CE}"/>
              </a:ext>
            </a:extLst>
          </p:cNvPr>
          <p:cNvSpPr txBox="1"/>
          <p:nvPr/>
        </p:nvSpPr>
        <p:spPr>
          <a:xfrm>
            <a:off x="2020585" y="1600376"/>
            <a:ext cx="8150830" cy="2722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u="sng" dirty="0"/>
              <a:t>Unsupervised Pre-training : </a:t>
            </a:r>
          </a:p>
          <a:p>
            <a:pPr algn="ctr">
              <a:lnSpc>
                <a:spcPct val="150000"/>
              </a:lnSpc>
            </a:pPr>
            <a:endParaRPr lang="en-US" altLang="ko-KR" sz="1600" b="1" u="sng" dirty="0"/>
          </a:p>
          <a:p>
            <a:pPr marL="342900" indent="-342900" algn="ctr">
              <a:lnSpc>
                <a:spcPct val="150000"/>
              </a:lnSpc>
              <a:buAutoNum type="arabicParenBoth"/>
            </a:pPr>
            <a:r>
              <a:rPr lang="en-US" altLang="ko-KR" sz="1600" b="1" dirty="0" err="1"/>
              <a:t>BookCorpus</a:t>
            </a:r>
            <a:r>
              <a:rPr lang="en-US" altLang="ko-KR" sz="1600" b="1" dirty="0"/>
              <a:t> Dataset : 7000</a:t>
            </a:r>
            <a:r>
              <a:rPr lang="ko-KR" altLang="en-US" sz="1600" b="1" dirty="0"/>
              <a:t>개의 책 데이터</a:t>
            </a:r>
            <a:r>
              <a:rPr lang="en-US" altLang="ko-KR" sz="1600" b="1" dirty="0"/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(</a:t>
            </a:r>
            <a:r>
              <a:rPr lang="ko-KR" altLang="en-US" sz="1600" dirty="0"/>
              <a:t>이야기가 계속 이어지므로 </a:t>
            </a:r>
            <a:r>
              <a:rPr lang="en-US" altLang="ko-KR" sz="1600" dirty="0"/>
              <a:t>Long range </a:t>
            </a:r>
            <a:r>
              <a:rPr lang="ko-KR" altLang="en-US" sz="1600" dirty="0"/>
              <a:t>정보 학습 가능</a:t>
            </a:r>
            <a:r>
              <a:rPr lang="en-US" altLang="ko-KR" sz="1600" dirty="0"/>
              <a:t>)</a:t>
            </a:r>
          </a:p>
          <a:p>
            <a:pPr algn="ctr">
              <a:lnSpc>
                <a:spcPct val="150000"/>
              </a:lnSpc>
            </a:pPr>
            <a:endParaRPr lang="en-US" altLang="ko-KR" sz="1600" b="1" u="sng" dirty="0"/>
          </a:p>
          <a:p>
            <a:pPr algn="ctr">
              <a:lnSpc>
                <a:spcPct val="150000"/>
              </a:lnSpc>
            </a:pPr>
            <a:r>
              <a:rPr lang="en-US" altLang="ko-KR" sz="1600" b="1" dirty="0"/>
              <a:t>(2)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Word Benchmark Dataset : </a:t>
            </a:r>
            <a:r>
              <a:rPr lang="en-US" altLang="ko-KR" sz="1600" b="1" dirty="0" err="1"/>
              <a:t>ELMo</a:t>
            </a:r>
            <a:r>
              <a:rPr lang="ko-KR" altLang="en-US" sz="1600" b="1" dirty="0"/>
              <a:t>에서 사용한 데이터</a:t>
            </a:r>
            <a:r>
              <a:rPr lang="en-US" altLang="ko-KR" sz="1600" b="1" dirty="0"/>
              <a:t>.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(</a:t>
            </a:r>
            <a:r>
              <a:rPr lang="ko-KR" altLang="en-US" sz="1600" dirty="0"/>
              <a:t>문장 단위에서 </a:t>
            </a:r>
            <a:r>
              <a:rPr lang="ko-KR" altLang="en-US" sz="1600" dirty="0" err="1"/>
              <a:t>셔플해서</a:t>
            </a:r>
            <a:r>
              <a:rPr lang="ko-KR" altLang="en-US" sz="1600" dirty="0"/>
              <a:t> 입력하기 때문에</a:t>
            </a:r>
            <a:r>
              <a:rPr lang="en-US" altLang="ko-KR" sz="1600" dirty="0"/>
              <a:t>, Long range </a:t>
            </a:r>
            <a:r>
              <a:rPr lang="ko-KR" altLang="en-US" sz="1600" dirty="0"/>
              <a:t>정보 파괴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263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6541BF5F-659D-49AB-8E9A-CCD5961DC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99F32C-543C-4CAE-812A-7D851E8EF14E}"/>
              </a:ext>
            </a:extLst>
          </p:cNvPr>
          <p:cNvSpPr txBox="1"/>
          <p:nvPr/>
        </p:nvSpPr>
        <p:spPr>
          <a:xfrm>
            <a:off x="1386280" y="4296262"/>
            <a:ext cx="94194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Semi-supervised Sequence Learning</a:t>
            </a:r>
            <a:r>
              <a:rPr lang="ko-KR" altLang="en-US" sz="1600" dirty="0"/>
              <a:t>과 </a:t>
            </a:r>
            <a:r>
              <a:rPr lang="en-US" altLang="ko-KR" sz="1600" dirty="0" err="1"/>
              <a:t>ULMFiT</a:t>
            </a:r>
            <a:r>
              <a:rPr lang="en-US" altLang="ko-KR" sz="1600" dirty="0"/>
              <a:t> (LSTM</a:t>
            </a:r>
            <a:r>
              <a:rPr lang="ko-KR" altLang="en-US" sz="1600" dirty="0"/>
              <a:t>으로 </a:t>
            </a:r>
            <a:r>
              <a:rPr lang="en-US" altLang="ko-KR" sz="1600" dirty="0"/>
              <a:t>Semi supervised learning </a:t>
            </a:r>
            <a:r>
              <a:rPr lang="ko-KR" altLang="en-US" sz="1600" dirty="0"/>
              <a:t>하던 모델들</a:t>
            </a:r>
            <a:r>
              <a:rPr lang="en-US" altLang="ko-KR" sz="1600" dirty="0"/>
              <a:t>)</a:t>
            </a:r>
            <a:r>
              <a:rPr lang="ko-KR" altLang="en-US" sz="1600" dirty="0"/>
              <a:t> 이후에 나온 </a:t>
            </a:r>
            <a:r>
              <a:rPr lang="en-US" altLang="ko-KR" sz="1600" b="1" u="sng" dirty="0"/>
              <a:t>Semi supervised learning </a:t>
            </a:r>
            <a:r>
              <a:rPr lang="ko-KR" altLang="en-US" sz="1600" b="1" u="sng" dirty="0"/>
              <a:t>학습에 관련된 논문</a:t>
            </a:r>
            <a:r>
              <a:rPr lang="en-US" altLang="ko-KR" sz="1600" b="1" u="sng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본격적으로 </a:t>
            </a:r>
            <a:r>
              <a:rPr lang="en-US" altLang="ko-KR" sz="1600" b="1" u="sng" dirty="0"/>
              <a:t>Transformer </a:t>
            </a:r>
            <a:r>
              <a:rPr lang="ko-KR" altLang="en-US" sz="1600" b="1" u="sng" dirty="0"/>
              <a:t>기반의 </a:t>
            </a:r>
            <a:r>
              <a:rPr lang="en-US" altLang="ko-KR" sz="1600" b="1" u="sng" dirty="0"/>
              <a:t>Pretraining – Fine tuning </a:t>
            </a:r>
            <a:r>
              <a:rPr lang="ko-KR" altLang="en-US" sz="1600" b="1" u="sng" dirty="0"/>
              <a:t>학습 방식의 유행을 시작시킨 장본인</a:t>
            </a:r>
            <a:r>
              <a:rPr lang="en-US" altLang="ko-KR" sz="1600" b="1" u="sng" dirty="0"/>
              <a:t>.</a:t>
            </a:r>
          </a:p>
          <a:p>
            <a:pPr marL="285750" indent="-285750">
              <a:buFontTx/>
              <a:buChar char="-"/>
            </a:pPr>
            <a:endParaRPr lang="ko-KR" altLang="en-US" sz="1600" dirty="0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95FE8A56-9ADF-4C76-BD0F-1A4F3A342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320544"/>
            <a:ext cx="9144000" cy="1552743"/>
          </a:xfrm>
        </p:spPr>
        <p:txBody>
          <a:bodyPr>
            <a:normAutofit/>
          </a:bodyPr>
          <a:lstStyle/>
          <a:p>
            <a:r>
              <a:rPr lang="en-US" altLang="ko-KR" sz="6600" b="1" dirty="0"/>
              <a:t>GPT-1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675875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Experiments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EC0BAD-FFDA-4A7C-8D4E-876FF069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486" y="3026457"/>
            <a:ext cx="6613303" cy="26025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66E794-EAFF-4934-AFD9-3779B644C643}"/>
              </a:ext>
            </a:extLst>
          </p:cNvPr>
          <p:cNvSpPr txBox="1"/>
          <p:nvPr/>
        </p:nvSpPr>
        <p:spPr>
          <a:xfrm>
            <a:off x="531920" y="2872065"/>
            <a:ext cx="4600730" cy="2722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u="sng" dirty="0"/>
              <a:t>Model Specifications : 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(1) 12 Layer</a:t>
            </a:r>
            <a:r>
              <a:rPr lang="ko-KR" altLang="en-US" sz="1600" dirty="0"/>
              <a:t>의 </a:t>
            </a:r>
            <a:r>
              <a:rPr lang="en-US" altLang="ko-KR" sz="1600" dirty="0"/>
              <a:t>Transformer Decoder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(2) </a:t>
            </a:r>
            <a:r>
              <a:rPr lang="en-US" altLang="ko-KR" sz="1600" dirty="0" err="1"/>
              <a:t>d_model</a:t>
            </a:r>
            <a:r>
              <a:rPr lang="en-US" altLang="ko-KR" sz="1600" dirty="0"/>
              <a:t>=768 , </a:t>
            </a:r>
            <a:r>
              <a:rPr lang="en-US" altLang="ko-KR" sz="1600" dirty="0" err="1"/>
              <a:t>n_heads</a:t>
            </a:r>
            <a:r>
              <a:rPr lang="en-US" altLang="ko-KR" sz="1600" dirty="0"/>
              <a:t>=12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(3) GELU activation </a:t>
            </a:r>
            <a:r>
              <a:rPr lang="ko-KR" altLang="en-US" sz="1600" dirty="0"/>
              <a:t>함수 사용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(4) Positional Embedding </a:t>
            </a:r>
            <a:r>
              <a:rPr lang="ko-KR" altLang="en-US" sz="1600" dirty="0"/>
              <a:t>사용 </a:t>
            </a:r>
            <a:r>
              <a:rPr lang="en-US" altLang="ko-KR" sz="1600" dirty="0"/>
              <a:t>(not sinusoid)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(5) BPE </a:t>
            </a:r>
            <a:r>
              <a:rPr lang="ko-KR" altLang="en-US" sz="1600" dirty="0"/>
              <a:t>사용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vocab_size</a:t>
            </a:r>
            <a:r>
              <a:rPr lang="en-US" altLang="ko-KR" sz="1600" dirty="0"/>
              <a:t>=40,000)</a:t>
            </a:r>
          </a:p>
        </p:txBody>
      </p:sp>
    </p:spTree>
    <p:extLst>
      <p:ext uri="{BB962C8B-B14F-4D97-AF65-F5344CB8AC3E}">
        <p14:creationId xmlns:p14="http://schemas.microsoft.com/office/powerpoint/2010/main" val="3289913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Experiments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E794-EAFF-4934-AFD9-3779B644C643}"/>
              </a:ext>
            </a:extLst>
          </p:cNvPr>
          <p:cNvSpPr txBox="1"/>
          <p:nvPr/>
        </p:nvSpPr>
        <p:spPr>
          <a:xfrm>
            <a:off x="3251706" y="1943879"/>
            <a:ext cx="5688585" cy="1204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u="sng" dirty="0"/>
              <a:t>Fine-tuning (NLI) :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RTE</a:t>
            </a:r>
            <a:r>
              <a:rPr lang="ko-KR" altLang="en-US" sz="1600" dirty="0"/>
              <a:t>를 제외하고는 </a:t>
            </a:r>
            <a:r>
              <a:rPr lang="en-US" altLang="ko-KR" sz="1600" dirty="0"/>
              <a:t>SOTA </a:t>
            </a:r>
            <a:r>
              <a:rPr lang="ko-KR" altLang="en-US" sz="1600" dirty="0"/>
              <a:t>달성</a:t>
            </a:r>
            <a:r>
              <a:rPr lang="en-US" altLang="ko-KR" sz="1600" dirty="0"/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(RTE</a:t>
            </a:r>
            <a:r>
              <a:rPr lang="ko-KR" altLang="en-US" sz="1400" dirty="0"/>
              <a:t>는 크기가 작은 </a:t>
            </a:r>
            <a:r>
              <a:rPr lang="en-US" altLang="ko-KR" sz="1400" dirty="0"/>
              <a:t>NLI </a:t>
            </a:r>
            <a:r>
              <a:rPr lang="ko-KR" altLang="en-US" sz="1400" dirty="0"/>
              <a:t>데이터 셋</a:t>
            </a:r>
            <a:r>
              <a:rPr lang="en-US" altLang="ko-KR" sz="1400" dirty="0"/>
              <a:t>.)</a:t>
            </a:r>
            <a:endParaRPr lang="en-US" altLang="ko-KR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D341F7-6809-47FD-A3C3-F25E3B734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64" y="3462391"/>
            <a:ext cx="8165270" cy="25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40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Experiments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E794-EAFF-4934-AFD9-3779B644C643}"/>
              </a:ext>
            </a:extLst>
          </p:cNvPr>
          <p:cNvSpPr txBox="1"/>
          <p:nvPr/>
        </p:nvSpPr>
        <p:spPr>
          <a:xfrm>
            <a:off x="4755793" y="2105834"/>
            <a:ext cx="2871865" cy="1245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u="sng" dirty="0"/>
              <a:t>Fine-tuning (QA) :</a:t>
            </a:r>
            <a:endParaRPr lang="en-US" altLang="ko-KR" sz="2000" u="sng" dirty="0"/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모든 태스크에서 </a:t>
            </a:r>
            <a:r>
              <a:rPr lang="en-US" altLang="ko-KR" sz="1600" dirty="0"/>
              <a:t>SOTA </a:t>
            </a:r>
            <a:r>
              <a:rPr lang="ko-KR" altLang="en-US" sz="1600" dirty="0"/>
              <a:t>달성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6A97B-F94A-4D36-A295-A795E77E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826" y="3429000"/>
            <a:ext cx="8290346" cy="231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00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Experiments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E794-EAFF-4934-AFD9-3779B644C643}"/>
              </a:ext>
            </a:extLst>
          </p:cNvPr>
          <p:cNvSpPr txBox="1"/>
          <p:nvPr/>
        </p:nvSpPr>
        <p:spPr>
          <a:xfrm>
            <a:off x="2854485" y="1563450"/>
            <a:ext cx="6483030" cy="2537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u="sng" dirty="0"/>
              <a:t>Fine-tuning (Others) :</a:t>
            </a:r>
            <a:endParaRPr lang="en-US" altLang="ko-KR" sz="2000" u="sng" dirty="0"/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SST(Sentiment Classification)</a:t>
            </a:r>
            <a:r>
              <a:rPr lang="ko-KR" altLang="en-US" sz="1600" dirty="0"/>
              <a:t>과 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MRPC(News crawled Paraphrase)</a:t>
            </a:r>
            <a:r>
              <a:rPr lang="ko-KR" altLang="en-US" sz="1600" dirty="0"/>
              <a:t>를 제외하고 </a:t>
            </a:r>
            <a:r>
              <a:rPr lang="en-US" altLang="ko-KR" sz="1600" dirty="0"/>
              <a:t>SOTA </a:t>
            </a:r>
            <a:r>
              <a:rPr lang="ko-KR" altLang="en-US" sz="1600" dirty="0"/>
              <a:t>달성</a:t>
            </a:r>
            <a:endParaRPr lang="en-US" altLang="ko-KR" sz="1600" dirty="0"/>
          </a:p>
          <a:p>
            <a:pPr algn="ctr">
              <a:lnSpc>
                <a:spcPct val="150000"/>
              </a:lnSpc>
            </a:pPr>
            <a:r>
              <a:rPr lang="en-US" altLang="ko-KR" sz="1600" dirty="0"/>
              <a:t>GLUE</a:t>
            </a:r>
            <a:r>
              <a:rPr lang="ko-KR" altLang="en-US" sz="1600" dirty="0"/>
              <a:t>에서 아주 잠깐 </a:t>
            </a:r>
            <a:r>
              <a:rPr lang="en-US" altLang="ko-KR" sz="1600" dirty="0"/>
              <a:t>SOTA </a:t>
            </a:r>
            <a:r>
              <a:rPr lang="ko-KR" altLang="en-US" sz="1600" dirty="0"/>
              <a:t>달성 </a:t>
            </a:r>
            <a:r>
              <a:rPr lang="en-US" altLang="ko-KR" sz="1600" dirty="0"/>
              <a:t>(BERT</a:t>
            </a:r>
            <a:r>
              <a:rPr lang="ko-KR" altLang="en-US" sz="1600" dirty="0"/>
              <a:t> 등장 전까지</a:t>
            </a:r>
            <a:r>
              <a:rPr lang="en-US" altLang="ko-KR" sz="1600" dirty="0"/>
              <a:t>)</a:t>
            </a:r>
          </a:p>
          <a:p>
            <a:pPr algn="ctr">
              <a:lnSpc>
                <a:spcPct val="150000"/>
              </a:lnSpc>
            </a:pPr>
            <a:endParaRPr lang="en-US" altLang="ko-KR" sz="1200" dirty="0"/>
          </a:p>
          <a:p>
            <a:pPr algn="ctr">
              <a:lnSpc>
                <a:spcPct val="150000"/>
              </a:lnSpc>
            </a:pPr>
            <a:r>
              <a:rPr lang="en-US" altLang="ko-KR" sz="1200" dirty="0"/>
              <a:t>mc= Mathews correlation, acc=Accuracy, pc=Pearson correlation</a:t>
            </a:r>
          </a:p>
          <a:p>
            <a:pPr algn="ctr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407943-50A7-4B06-916A-D31837C37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615" y="4025709"/>
            <a:ext cx="7342770" cy="251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92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6541BF5F-659D-49AB-8E9A-CCD5961DC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99F32C-543C-4CAE-812A-7D851E8EF14E}"/>
              </a:ext>
            </a:extLst>
          </p:cNvPr>
          <p:cNvSpPr txBox="1"/>
          <p:nvPr/>
        </p:nvSpPr>
        <p:spPr>
          <a:xfrm>
            <a:off x="4749072" y="5019720"/>
            <a:ext cx="2693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Analysis</a:t>
            </a:r>
            <a:endParaRPr lang="ko-KR" altLang="en-US" sz="2800" b="1" dirty="0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95FE8A56-9ADF-4C76-BD0F-1A4F3A342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098542"/>
            <a:ext cx="9144000" cy="1552743"/>
          </a:xfrm>
        </p:spPr>
        <p:txBody>
          <a:bodyPr>
            <a:normAutofit/>
          </a:bodyPr>
          <a:lstStyle/>
          <a:p>
            <a:r>
              <a:rPr lang="en-US" altLang="ko-KR" sz="6600" b="1" dirty="0"/>
              <a:t>GPT-1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943411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Analysis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E794-EAFF-4934-AFD9-3779B644C643}"/>
              </a:ext>
            </a:extLst>
          </p:cNvPr>
          <p:cNvSpPr txBox="1"/>
          <p:nvPr/>
        </p:nvSpPr>
        <p:spPr>
          <a:xfrm>
            <a:off x="3199034" y="1726710"/>
            <a:ext cx="5793924" cy="1245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u="sng" dirty="0"/>
              <a:t>Pretraining</a:t>
            </a:r>
            <a:r>
              <a:rPr lang="ko-KR" altLang="en-US" sz="2000" b="1" u="sng" dirty="0"/>
              <a:t>은 확실히 도움이 된다</a:t>
            </a:r>
            <a:r>
              <a:rPr lang="en-US" altLang="ko-KR" sz="2000" b="1" u="sng" dirty="0"/>
              <a:t>.</a:t>
            </a:r>
          </a:p>
          <a:p>
            <a:pPr marL="342900" indent="-342900" algn="ctr">
              <a:lnSpc>
                <a:spcPct val="150000"/>
              </a:lnSpc>
              <a:buAutoNum type="arabicParenBoth"/>
            </a:pPr>
            <a:r>
              <a:rPr lang="ko-KR" altLang="en-US" sz="1600" dirty="0"/>
              <a:t>더 많은 </a:t>
            </a:r>
            <a:r>
              <a:rPr lang="en-US" altLang="ko-KR" sz="1600" dirty="0"/>
              <a:t>Pretrained</a:t>
            </a:r>
            <a:r>
              <a:rPr lang="ko-KR" altLang="en-US" sz="1600" dirty="0"/>
              <a:t> </a:t>
            </a:r>
            <a:r>
              <a:rPr lang="en-US" altLang="ko-KR" sz="1600" dirty="0"/>
              <a:t>Layer</a:t>
            </a:r>
            <a:r>
              <a:rPr lang="ko-KR" altLang="en-US" sz="1600" dirty="0"/>
              <a:t>를 </a:t>
            </a:r>
            <a:r>
              <a:rPr lang="en-US" altLang="ko-KR" sz="1600" dirty="0"/>
              <a:t>Transfer </a:t>
            </a:r>
            <a:r>
              <a:rPr lang="ko-KR" altLang="en-US" sz="1600" dirty="0"/>
              <a:t>하면 성능이 오른다</a:t>
            </a:r>
            <a:r>
              <a:rPr lang="en-US" altLang="ko-KR" sz="1600" dirty="0"/>
              <a:t>.</a:t>
            </a:r>
          </a:p>
          <a:p>
            <a:pPr marL="342900" indent="-342900" algn="ctr">
              <a:lnSpc>
                <a:spcPct val="150000"/>
              </a:lnSpc>
              <a:buAutoNum type="arabicParenBoth"/>
            </a:pPr>
            <a:r>
              <a:rPr lang="en-US" altLang="ko-KR" sz="1600" dirty="0"/>
              <a:t>Pre-training</a:t>
            </a:r>
            <a:r>
              <a:rPr lang="ko-KR" altLang="en-US" sz="1600" dirty="0"/>
              <a:t>을 더 오래하면 </a:t>
            </a:r>
            <a:r>
              <a:rPr lang="en-US" altLang="ko-KR" sz="1600" dirty="0"/>
              <a:t>zero-shot </a:t>
            </a:r>
            <a:r>
              <a:rPr lang="ko-KR" altLang="en-US" sz="1600" dirty="0"/>
              <a:t>성능이 오른다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A4B37-BC46-45B5-9ED6-605B1EF77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43" b="18298"/>
          <a:stretch/>
        </p:blipFill>
        <p:spPr>
          <a:xfrm>
            <a:off x="2525783" y="3424418"/>
            <a:ext cx="7140427" cy="302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95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Analysis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E794-EAFF-4934-AFD9-3779B644C643}"/>
              </a:ext>
            </a:extLst>
          </p:cNvPr>
          <p:cNvSpPr txBox="1"/>
          <p:nvPr/>
        </p:nvSpPr>
        <p:spPr>
          <a:xfrm>
            <a:off x="2805149" y="1691646"/>
            <a:ext cx="6581689" cy="1245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u="sng" dirty="0"/>
              <a:t>이 때부터 </a:t>
            </a:r>
            <a:r>
              <a:rPr lang="en-US" altLang="ko-KR" sz="2000" b="1" u="sng" dirty="0"/>
              <a:t>Zero-shot</a:t>
            </a:r>
            <a:r>
              <a:rPr lang="ko-KR" altLang="en-US" sz="2000" b="1" u="sng" dirty="0"/>
              <a:t>에 대한 도전을 시도했다</a:t>
            </a:r>
            <a:r>
              <a:rPr lang="en-US" altLang="ko-KR" sz="2000" b="1" u="sng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성능은 매우 저조하지만 </a:t>
            </a:r>
            <a:r>
              <a:rPr lang="en-US" altLang="ko-KR" sz="1600" dirty="0"/>
              <a:t>Zero-shot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인퍼런스가</a:t>
            </a:r>
            <a:r>
              <a:rPr lang="ko-KR" altLang="en-US" sz="1600" dirty="0"/>
              <a:t> 가능을 보였다</a:t>
            </a:r>
            <a:r>
              <a:rPr lang="en-US" altLang="ko-KR" sz="1600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특히 </a:t>
            </a:r>
            <a:r>
              <a:rPr lang="en-US" altLang="ko-KR" sz="1600" dirty="0"/>
              <a:t>LSTM</a:t>
            </a:r>
            <a:r>
              <a:rPr lang="ko-KR" altLang="en-US" sz="1600" dirty="0"/>
              <a:t>보다 </a:t>
            </a:r>
            <a:r>
              <a:rPr lang="en-US" altLang="ko-KR" sz="1600" dirty="0"/>
              <a:t>Transformer</a:t>
            </a:r>
            <a:r>
              <a:rPr lang="ko-KR" altLang="en-US" sz="1600" dirty="0"/>
              <a:t>가 </a:t>
            </a:r>
            <a:r>
              <a:rPr lang="en-US" altLang="ko-KR" sz="1600" dirty="0"/>
              <a:t>Pretrain</a:t>
            </a:r>
            <a:r>
              <a:rPr lang="ko-KR" altLang="en-US" sz="1600" dirty="0"/>
              <a:t>시 더 우수한 성능을 보였다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A4B37-BC46-45B5-9ED6-605B1EF77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62" t="23343" b="18298"/>
          <a:stretch/>
        </p:blipFill>
        <p:spPr>
          <a:xfrm>
            <a:off x="3818737" y="3045052"/>
            <a:ext cx="4554515" cy="373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241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Analysis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38C697-F731-480C-96B2-C57D310A2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2"/>
          <a:stretch/>
        </p:blipFill>
        <p:spPr>
          <a:xfrm>
            <a:off x="517071" y="3958690"/>
            <a:ext cx="8983884" cy="2463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0E3B12-5273-4D89-B2EA-6E6FD1C5150B}"/>
              </a:ext>
            </a:extLst>
          </p:cNvPr>
          <p:cNvSpPr txBox="1"/>
          <p:nvPr/>
        </p:nvSpPr>
        <p:spPr>
          <a:xfrm>
            <a:off x="3472714" y="1550786"/>
            <a:ext cx="5246571" cy="1983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u="sng" dirty="0"/>
              <a:t>Ablation studies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sz="1600" dirty="0"/>
              <a:t>Pretraining &gt; non-Pretraining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sz="1600" dirty="0"/>
              <a:t>Aux Loss = non-Aux Loss (</a:t>
            </a:r>
            <a:r>
              <a:rPr lang="ko-KR" altLang="en-US" sz="1600" dirty="0"/>
              <a:t>거의 </a:t>
            </a:r>
            <a:r>
              <a:rPr lang="ko-KR" altLang="en-US" sz="1600" dirty="0" err="1"/>
              <a:t>비슷</a:t>
            </a:r>
            <a:r>
              <a:rPr lang="en-US" altLang="ko-KR" sz="16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Bi-text </a:t>
            </a:r>
            <a:r>
              <a:rPr lang="ko-KR" altLang="en-US" sz="1600" dirty="0"/>
              <a:t>문제에서는 약간 향상</a:t>
            </a:r>
            <a:r>
              <a:rPr lang="en-US" altLang="ko-KR" sz="1600" dirty="0"/>
              <a:t>, </a:t>
            </a:r>
            <a:r>
              <a:rPr lang="ko-KR" altLang="en-US" sz="1600" dirty="0"/>
              <a:t>나머지는 약간 하락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sz="1600" dirty="0"/>
              <a:t>Transformer &gt; LSTM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98E1A9-E5A5-4BAB-9417-512E618A4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849" y="3892494"/>
            <a:ext cx="1957123" cy="24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34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6541BF5F-659D-49AB-8E9A-CCD5961DC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99F32C-543C-4CAE-812A-7D851E8EF14E}"/>
              </a:ext>
            </a:extLst>
          </p:cNvPr>
          <p:cNvSpPr txBox="1"/>
          <p:nvPr/>
        </p:nvSpPr>
        <p:spPr>
          <a:xfrm>
            <a:off x="2483839" y="4584734"/>
            <a:ext cx="72243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LM</a:t>
            </a:r>
            <a:r>
              <a:rPr lang="ko-KR" altLang="en-US" sz="1600" dirty="0"/>
              <a:t>이 </a:t>
            </a:r>
            <a:r>
              <a:rPr lang="en-US" altLang="ko-KR" sz="1600" dirty="0"/>
              <a:t>Fine-tuning </a:t>
            </a:r>
            <a:r>
              <a:rPr lang="ko-KR" altLang="en-US" sz="1600" dirty="0"/>
              <a:t>없이도 </a:t>
            </a:r>
            <a:r>
              <a:rPr lang="en-US" altLang="ko-KR" sz="1600" dirty="0"/>
              <a:t>Specific Task</a:t>
            </a:r>
            <a:r>
              <a:rPr lang="ko-KR" altLang="en-US" sz="1600" dirty="0"/>
              <a:t>들을 풀 수 있다는 걸 보여주었다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그 외에도 </a:t>
            </a:r>
            <a:r>
              <a:rPr lang="en-US" altLang="ko-KR" sz="1600" dirty="0"/>
              <a:t>Dataset</a:t>
            </a:r>
            <a:r>
              <a:rPr lang="ko-KR" altLang="en-US" sz="1600" dirty="0"/>
              <a:t>이나 </a:t>
            </a:r>
            <a:r>
              <a:rPr lang="en-US" altLang="ko-KR" sz="1600" dirty="0"/>
              <a:t>Tokenization</a:t>
            </a:r>
            <a:r>
              <a:rPr lang="ko-KR" altLang="en-US" sz="1600" dirty="0"/>
              <a:t>에 신경을 꽤 많이 쓴 게 보인다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GPT-3</a:t>
            </a:r>
            <a:r>
              <a:rPr lang="ko-KR" altLang="en-US" sz="1600" b="1" u="sng" dirty="0"/>
              <a:t>의 떡밥을 이미 다 던져 놓은 논문</a:t>
            </a:r>
            <a:r>
              <a:rPr lang="en-US" altLang="ko-KR" sz="1600" b="1" u="sng" dirty="0"/>
              <a:t>.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95FE8A56-9ADF-4C76-BD0F-1A4F3A342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320544"/>
            <a:ext cx="9144000" cy="1552743"/>
          </a:xfrm>
        </p:spPr>
        <p:txBody>
          <a:bodyPr>
            <a:normAutofit/>
          </a:bodyPr>
          <a:lstStyle/>
          <a:p>
            <a:r>
              <a:rPr lang="en-US" altLang="ko-KR" sz="6600" b="1" dirty="0"/>
              <a:t>GPT-2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5365655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Abstract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Language Models are Unsupervised Multitask Learner (Radford et al, 2019)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26F821-330A-4AA0-B886-60FBD4F3A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305"/>
          <a:stretch/>
        </p:blipFill>
        <p:spPr>
          <a:xfrm>
            <a:off x="1812471" y="2604252"/>
            <a:ext cx="3409881" cy="2652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39FDDF-37E7-4077-9FC9-291765009083}"/>
              </a:ext>
            </a:extLst>
          </p:cNvPr>
          <p:cNvSpPr txBox="1"/>
          <p:nvPr/>
        </p:nvSpPr>
        <p:spPr>
          <a:xfrm>
            <a:off x="5503143" y="3160707"/>
            <a:ext cx="483800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최근 </a:t>
            </a:r>
            <a:r>
              <a:rPr lang="en-US" altLang="ko-KR" sz="1600" b="1" u="sng" dirty="0"/>
              <a:t>NLP</a:t>
            </a:r>
            <a:r>
              <a:rPr lang="ko-KR" altLang="en-US" sz="1600" b="1" u="sng" dirty="0"/>
              <a:t>에서 </a:t>
            </a:r>
            <a:r>
              <a:rPr lang="en-US" altLang="ko-KR" sz="1600" b="1" u="sng" dirty="0"/>
              <a:t>Supervised Learning</a:t>
            </a:r>
            <a:r>
              <a:rPr lang="ko-KR" altLang="en-US" sz="1600" b="1" u="sng" dirty="0"/>
              <a:t>을 이용해서 최첨단의 성능을 보여주고 있다</a:t>
            </a:r>
            <a:r>
              <a:rPr lang="en-US" altLang="ko-KR" sz="1600" b="1" u="sng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GPT-2</a:t>
            </a:r>
            <a:r>
              <a:rPr lang="ko-KR" altLang="en-US" sz="1600" b="1" u="sng" dirty="0"/>
              <a:t> 논문에서는 </a:t>
            </a:r>
            <a:r>
              <a:rPr lang="en-US" altLang="ko-KR" sz="1600" b="1" u="sng" dirty="0"/>
              <a:t>LM</a:t>
            </a:r>
            <a:r>
              <a:rPr lang="ko-KR" altLang="en-US" sz="1600" b="1" u="sng" dirty="0"/>
              <a:t>이 </a:t>
            </a:r>
            <a:r>
              <a:rPr lang="en-US" altLang="ko-KR" sz="1600" b="1" u="sng" dirty="0"/>
              <a:t>Supervision </a:t>
            </a:r>
            <a:r>
              <a:rPr lang="ko-KR" altLang="en-US" sz="1600" b="1" u="sng" dirty="0"/>
              <a:t>없이 특정 태스크들을 수행할 수 있다는 것을 보인다</a:t>
            </a:r>
            <a:r>
              <a:rPr lang="en-US" altLang="ko-KR" sz="1600" b="1" u="sng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DA1865-8D75-4268-9C32-8E9D71FE1E99}"/>
              </a:ext>
            </a:extLst>
          </p:cNvPr>
          <p:cNvCxnSpPr/>
          <p:nvPr/>
        </p:nvCxnSpPr>
        <p:spPr>
          <a:xfrm>
            <a:off x="4512265" y="3248647"/>
            <a:ext cx="60194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412F6D9-BD84-44A0-A82C-6C33C389F9A8}"/>
              </a:ext>
            </a:extLst>
          </p:cNvPr>
          <p:cNvCxnSpPr>
            <a:cxnSpLocks/>
          </p:cNvCxnSpPr>
          <p:nvPr/>
        </p:nvCxnSpPr>
        <p:spPr>
          <a:xfrm>
            <a:off x="1893895" y="3446997"/>
            <a:ext cx="32203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F2251D4-B36A-47FD-8626-11EE5199A6C7}"/>
              </a:ext>
            </a:extLst>
          </p:cNvPr>
          <p:cNvCxnSpPr>
            <a:cxnSpLocks/>
          </p:cNvCxnSpPr>
          <p:nvPr/>
        </p:nvCxnSpPr>
        <p:spPr>
          <a:xfrm>
            <a:off x="1893895" y="3649942"/>
            <a:ext cx="11479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15C8F2-14C4-41E1-9BB2-D5EC49158144}"/>
              </a:ext>
            </a:extLst>
          </p:cNvPr>
          <p:cNvCxnSpPr>
            <a:cxnSpLocks/>
          </p:cNvCxnSpPr>
          <p:nvPr/>
        </p:nvCxnSpPr>
        <p:spPr>
          <a:xfrm>
            <a:off x="2427678" y="3833741"/>
            <a:ext cx="26865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7FF248D-11D7-426B-990B-7C9F255BBB67}"/>
              </a:ext>
            </a:extLst>
          </p:cNvPr>
          <p:cNvCxnSpPr>
            <a:cxnSpLocks/>
          </p:cNvCxnSpPr>
          <p:nvPr/>
        </p:nvCxnSpPr>
        <p:spPr>
          <a:xfrm>
            <a:off x="1893895" y="4050471"/>
            <a:ext cx="32203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4B4FA50-D6E3-44C5-9A6E-0D8DB9429DD3}"/>
              </a:ext>
            </a:extLst>
          </p:cNvPr>
          <p:cNvCxnSpPr>
            <a:cxnSpLocks/>
          </p:cNvCxnSpPr>
          <p:nvPr/>
        </p:nvCxnSpPr>
        <p:spPr>
          <a:xfrm>
            <a:off x="1893895" y="4239631"/>
            <a:ext cx="27606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43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Abstract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DA12C1-FC45-4E8C-B3F7-E13EDDC3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685" y="2794008"/>
            <a:ext cx="7269899" cy="3866967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06B3B9D-4AE8-4B6B-9A88-235EA408071A}"/>
              </a:ext>
            </a:extLst>
          </p:cNvPr>
          <p:cNvCxnSpPr>
            <a:cxnSpLocks/>
          </p:cNvCxnSpPr>
          <p:nvPr/>
        </p:nvCxnSpPr>
        <p:spPr>
          <a:xfrm>
            <a:off x="2193381" y="3768269"/>
            <a:ext cx="6935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E97164B-2179-42DB-9E0F-0DCD4C6CCBA1}"/>
              </a:ext>
            </a:extLst>
          </p:cNvPr>
          <p:cNvCxnSpPr>
            <a:cxnSpLocks/>
          </p:cNvCxnSpPr>
          <p:nvPr/>
        </p:nvCxnSpPr>
        <p:spPr>
          <a:xfrm>
            <a:off x="2193381" y="4016657"/>
            <a:ext cx="46823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F28D2F7-E4DE-43C7-83A6-B71190DB5B54}"/>
              </a:ext>
            </a:extLst>
          </p:cNvPr>
          <p:cNvSpPr txBox="1"/>
          <p:nvPr/>
        </p:nvSpPr>
        <p:spPr>
          <a:xfrm>
            <a:off x="1927903" y="1781372"/>
            <a:ext cx="7466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우리에게 </a:t>
            </a:r>
            <a:r>
              <a:rPr lang="en-US" altLang="ko-KR" dirty="0"/>
              <a:t>Unlabeled </a:t>
            </a:r>
            <a:r>
              <a:rPr lang="ko-KR" altLang="en-US" dirty="0"/>
              <a:t>텍스트 데이터 </a:t>
            </a:r>
            <a:r>
              <a:rPr lang="en-US" altLang="ko-KR" dirty="0"/>
              <a:t>(</a:t>
            </a:r>
            <a:r>
              <a:rPr lang="ko-KR" altLang="en-US" dirty="0"/>
              <a:t>웹 데이터</a:t>
            </a:r>
            <a:r>
              <a:rPr lang="en-US" altLang="ko-KR" dirty="0"/>
              <a:t>)</a:t>
            </a:r>
            <a:r>
              <a:rPr lang="ko-KR" altLang="en-US" dirty="0"/>
              <a:t>는 많이 있지만</a:t>
            </a:r>
            <a:r>
              <a:rPr lang="en-US" altLang="ko-KR" dirty="0"/>
              <a:t>, </a:t>
            </a:r>
          </a:p>
          <a:p>
            <a:pPr algn="ctr"/>
            <a:r>
              <a:rPr lang="en-US" altLang="ko-KR" b="1" u="sng" dirty="0"/>
              <a:t>Labeled </a:t>
            </a:r>
            <a:r>
              <a:rPr lang="ko-KR" altLang="en-US" b="1" u="sng" dirty="0"/>
              <a:t>데이터가 적어서 자연어 이해 모델이 잘 동작하기 어렵다</a:t>
            </a:r>
            <a:r>
              <a:rPr lang="en-US" altLang="ko-KR" b="1" u="sng" dirty="0"/>
              <a:t>.</a:t>
            </a:r>
            <a:r>
              <a:rPr lang="ko-KR" altLang="en-US" dirty="0"/>
              <a:t>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0594C8-1FFB-47E1-AA74-44FBAD17239D}"/>
              </a:ext>
            </a:extLst>
          </p:cNvPr>
          <p:cNvCxnSpPr>
            <a:cxnSpLocks/>
          </p:cNvCxnSpPr>
          <p:nvPr/>
        </p:nvCxnSpPr>
        <p:spPr>
          <a:xfrm>
            <a:off x="4462541" y="3526618"/>
            <a:ext cx="46663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6541BF5F-659D-49AB-8E9A-CCD5961DC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6896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6541BF5F-659D-49AB-8E9A-CCD5961DC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99F32C-543C-4CAE-812A-7D851E8EF14E}"/>
              </a:ext>
            </a:extLst>
          </p:cNvPr>
          <p:cNvSpPr txBox="1"/>
          <p:nvPr/>
        </p:nvSpPr>
        <p:spPr>
          <a:xfrm>
            <a:off x="4749072" y="5019720"/>
            <a:ext cx="2693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Introduction</a:t>
            </a:r>
            <a:endParaRPr lang="ko-KR" altLang="en-US" sz="2800" b="1" dirty="0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95FE8A56-9ADF-4C76-BD0F-1A4F3A342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098542"/>
            <a:ext cx="9144000" cy="1552743"/>
          </a:xfrm>
        </p:spPr>
        <p:txBody>
          <a:bodyPr>
            <a:normAutofit/>
          </a:bodyPr>
          <a:lstStyle/>
          <a:p>
            <a:r>
              <a:rPr lang="en-US" altLang="ko-KR" sz="6600" b="1" dirty="0"/>
              <a:t>GPT-2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9193605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EFCBAD7-5EA0-4D2A-8B21-D03570641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30" y="2750601"/>
            <a:ext cx="4427513" cy="297805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Introduction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Language Models are Unsupervised Multitask Learner (Radford et al, 2019)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39FDDF-37E7-4077-9FC9-291765009083}"/>
              </a:ext>
            </a:extLst>
          </p:cNvPr>
          <p:cNvSpPr txBox="1"/>
          <p:nvPr/>
        </p:nvSpPr>
        <p:spPr>
          <a:xfrm>
            <a:off x="5520000" y="3927061"/>
            <a:ext cx="53738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현재 시스템은 </a:t>
            </a:r>
            <a:r>
              <a:rPr lang="en-US" altLang="ko-KR" sz="1600" b="1" u="sng" dirty="0"/>
              <a:t>Generalist</a:t>
            </a:r>
            <a:r>
              <a:rPr lang="ko-KR" altLang="en-US" sz="1600" b="1" u="sng" dirty="0"/>
              <a:t>가 아니라 </a:t>
            </a:r>
            <a:r>
              <a:rPr lang="en-US" altLang="ko-KR" sz="1600" b="1" u="sng" dirty="0"/>
              <a:t>Narrow Experts</a:t>
            </a:r>
            <a:r>
              <a:rPr lang="ko-KR" altLang="en-US" sz="1600" b="1" u="sng" dirty="0"/>
              <a:t>이다</a:t>
            </a:r>
            <a:r>
              <a:rPr lang="en-US" altLang="ko-KR" sz="1600" b="1" u="sng" dirty="0"/>
              <a:t>. (</a:t>
            </a:r>
            <a:r>
              <a:rPr lang="ko-KR" altLang="en-US" sz="1600" b="1" u="sng" dirty="0"/>
              <a:t>그에 비해 인간은 </a:t>
            </a:r>
            <a:r>
              <a:rPr lang="en-US" altLang="ko-KR" sz="1600" b="1" u="sng" dirty="0"/>
              <a:t>Generalist)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412F6D9-BD84-44A0-A82C-6C33C389F9A8}"/>
              </a:ext>
            </a:extLst>
          </p:cNvPr>
          <p:cNvCxnSpPr>
            <a:cxnSpLocks/>
          </p:cNvCxnSpPr>
          <p:nvPr/>
        </p:nvCxnSpPr>
        <p:spPr>
          <a:xfrm>
            <a:off x="1092487" y="4487671"/>
            <a:ext cx="420667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15C8F2-14C4-41E1-9BB2-D5EC49158144}"/>
              </a:ext>
            </a:extLst>
          </p:cNvPr>
          <p:cNvCxnSpPr>
            <a:cxnSpLocks/>
          </p:cNvCxnSpPr>
          <p:nvPr/>
        </p:nvCxnSpPr>
        <p:spPr>
          <a:xfrm>
            <a:off x="1075630" y="4717661"/>
            <a:ext cx="15935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4B4FA50-D6E3-44C5-9A6E-0D8DB9429DD3}"/>
              </a:ext>
            </a:extLst>
          </p:cNvPr>
          <p:cNvCxnSpPr>
            <a:cxnSpLocks/>
          </p:cNvCxnSpPr>
          <p:nvPr/>
        </p:nvCxnSpPr>
        <p:spPr>
          <a:xfrm>
            <a:off x="4512265" y="4239630"/>
            <a:ext cx="78690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5536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68F9935-71AB-475F-B421-9B262068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29" y="3032812"/>
            <a:ext cx="4725971" cy="19694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Introduction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Language Models are Unsupervised Multitask Learner (Radford et al, 2019)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39FDDF-37E7-4077-9FC9-291765009083}"/>
              </a:ext>
            </a:extLst>
          </p:cNvPr>
          <p:cNvSpPr txBox="1"/>
          <p:nvPr/>
        </p:nvSpPr>
        <p:spPr>
          <a:xfrm>
            <a:off x="5520000" y="3500340"/>
            <a:ext cx="53738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하나의 모델이 하나의 태스크만 잘 수행하도록 하는 현재의 연구 방식들이 </a:t>
            </a:r>
            <a:r>
              <a:rPr lang="en-US" altLang="ko-KR" sz="1600" b="1" u="sng" dirty="0"/>
              <a:t>Generalization</a:t>
            </a:r>
            <a:r>
              <a:rPr lang="ko-KR" altLang="en-US" sz="1600" b="1" u="sng" dirty="0"/>
              <a:t>의 부족을 불러오는 원인이다</a:t>
            </a:r>
            <a:r>
              <a:rPr lang="en-US" altLang="ko-KR" sz="1600" b="1" u="sng" dirty="0"/>
              <a:t>. (</a:t>
            </a:r>
            <a:r>
              <a:rPr lang="ko-KR" altLang="en-US" sz="1600" b="1" u="sng" dirty="0"/>
              <a:t>아예 생각을 바꿔야한다</a:t>
            </a:r>
            <a:r>
              <a:rPr lang="en-US" altLang="ko-KR" sz="1600" b="1" u="sng" dirty="0"/>
              <a:t>.)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412F6D9-BD84-44A0-A82C-6C33C389F9A8}"/>
              </a:ext>
            </a:extLst>
          </p:cNvPr>
          <p:cNvCxnSpPr>
            <a:cxnSpLocks/>
          </p:cNvCxnSpPr>
          <p:nvPr/>
        </p:nvCxnSpPr>
        <p:spPr>
          <a:xfrm>
            <a:off x="913961" y="3320722"/>
            <a:ext cx="44331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15C8F2-14C4-41E1-9BB2-D5EC49158144}"/>
              </a:ext>
            </a:extLst>
          </p:cNvPr>
          <p:cNvCxnSpPr>
            <a:cxnSpLocks/>
          </p:cNvCxnSpPr>
          <p:nvPr/>
        </p:nvCxnSpPr>
        <p:spPr>
          <a:xfrm>
            <a:off x="913961" y="3546358"/>
            <a:ext cx="44331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4B4FA50-D6E3-44C5-9A6E-0D8DB9429DD3}"/>
              </a:ext>
            </a:extLst>
          </p:cNvPr>
          <p:cNvCxnSpPr>
            <a:cxnSpLocks/>
          </p:cNvCxnSpPr>
          <p:nvPr/>
        </p:nvCxnSpPr>
        <p:spPr>
          <a:xfrm>
            <a:off x="913961" y="3769367"/>
            <a:ext cx="361014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5879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Introduction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Language Models are Unsupervised Multitask Learner (Radford et al, 2019)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39FDDF-37E7-4077-9FC9-291765009083}"/>
              </a:ext>
            </a:extLst>
          </p:cNvPr>
          <p:cNvSpPr txBox="1"/>
          <p:nvPr/>
        </p:nvSpPr>
        <p:spPr>
          <a:xfrm>
            <a:off x="6361155" y="2138534"/>
            <a:ext cx="43083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MTL</a:t>
            </a:r>
            <a:r>
              <a:rPr lang="ko-KR" altLang="en-US" sz="1600" b="1" u="sng" dirty="0"/>
              <a:t>은 하나의 모델이 여러가지 태스크를 동시에 수행 하는 것</a:t>
            </a:r>
            <a:r>
              <a:rPr lang="en-US" altLang="ko-KR" sz="1600" b="1" u="sng" dirty="0"/>
              <a:t>. (e.g. QA Loss + NER Loss + NLI Loss +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이는 한 모델의 </a:t>
            </a:r>
            <a:r>
              <a:rPr lang="en-US" altLang="ko-KR" sz="1600" b="1" u="sng" dirty="0"/>
              <a:t>Generalization Performance</a:t>
            </a:r>
            <a:r>
              <a:rPr lang="ko-KR" altLang="en-US" sz="1600" b="1" u="sng" dirty="0"/>
              <a:t>를 향상시킬 수 있지만</a:t>
            </a:r>
            <a:r>
              <a:rPr lang="en-US" altLang="ko-KR" sz="1600" b="1" u="sng" dirty="0"/>
              <a:t> </a:t>
            </a:r>
            <a:r>
              <a:rPr lang="ko-KR" altLang="en-US" sz="1600" b="1" u="sng" dirty="0"/>
              <a:t>그러나 </a:t>
            </a:r>
            <a:r>
              <a:rPr lang="en-US" altLang="ko-KR" sz="1600" b="1" u="sng" dirty="0"/>
              <a:t>NLP</a:t>
            </a:r>
            <a:r>
              <a:rPr lang="ko-KR" altLang="en-US" sz="1600" b="1" u="sng" dirty="0"/>
              <a:t>에서의 </a:t>
            </a:r>
            <a:r>
              <a:rPr lang="en-US" altLang="ko-KR" sz="1600" b="1" u="sng" dirty="0"/>
              <a:t>MTL</a:t>
            </a:r>
            <a:r>
              <a:rPr lang="ko-KR" altLang="en-US" sz="1600" b="1" u="sng" dirty="0"/>
              <a:t>은 걸음마 단계이다</a:t>
            </a:r>
            <a:r>
              <a:rPr lang="en-US" altLang="ko-KR" sz="1600" b="1" u="sng" dirty="0"/>
              <a:t>. </a:t>
            </a:r>
          </a:p>
          <a:p>
            <a:endParaRPr lang="en-US" altLang="ko-KR" sz="1600" b="1" u="sng" dirty="0"/>
          </a:p>
          <a:p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그러나 이 방식은 매번 </a:t>
            </a:r>
            <a:r>
              <a:rPr lang="en-US" altLang="ko-KR" sz="1600" b="1" u="sng" dirty="0"/>
              <a:t>Supervised </a:t>
            </a:r>
            <a:r>
              <a:rPr lang="ko-KR" altLang="en-US" sz="1600" b="1" u="sng" dirty="0"/>
              <a:t>데이터셋과 </a:t>
            </a:r>
            <a:r>
              <a:rPr lang="en-US" altLang="ko-KR" sz="1600" b="1" u="sng" dirty="0"/>
              <a:t>objective</a:t>
            </a:r>
            <a:r>
              <a:rPr lang="ko-KR" altLang="en-US" sz="1600" b="1" u="sng" dirty="0"/>
              <a:t>를 새롭게 만들어야 하는데 이는 </a:t>
            </a:r>
            <a:r>
              <a:rPr lang="en-US" altLang="ko-KR" sz="1600" b="1" u="sng" dirty="0"/>
              <a:t>scalability</a:t>
            </a:r>
            <a:r>
              <a:rPr lang="ko-KR" altLang="en-US" sz="1600" b="1" u="sng" dirty="0"/>
              <a:t>의 감소로 이어진다</a:t>
            </a:r>
            <a:r>
              <a:rPr lang="en-US" altLang="ko-KR" sz="1600" b="1" u="sng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DD5718-2C02-4E72-B409-15F4ADAE9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60" y="1824445"/>
            <a:ext cx="4720754" cy="4441371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71D98E8-EDB0-42AF-A344-10A480FBABC0}"/>
              </a:ext>
            </a:extLst>
          </p:cNvPr>
          <p:cNvCxnSpPr>
            <a:cxnSpLocks/>
          </p:cNvCxnSpPr>
          <p:nvPr/>
        </p:nvCxnSpPr>
        <p:spPr>
          <a:xfrm>
            <a:off x="1287704" y="2138534"/>
            <a:ext cx="44331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DB3EF3F-4434-48BB-91F7-47AA21025099}"/>
              </a:ext>
            </a:extLst>
          </p:cNvPr>
          <p:cNvCxnSpPr>
            <a:cxnSpLocks/>
          </p:cNvCxnSpPr>
          <p:nvPr/>
        </p:nvCxnSpPr>
        <p:spPr>
          <a:xfrm>
            <a:off x="1287704" y="2374392"/>
            <a:ext cx="43873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C35EC81-D599-461A-A894-67E95EC159DB}"/>
              </a:ext>
            </a:extLst>
          </p:cNvPr>
          <p:cNvCxnSpPr>
            <a:cxnSpLocks/>
          </p:cNvCxnSpPr>
          <p:nvPr/>
        </p:nvCxnSpPr>
        <p:spPr>
          <a:xfrm>
            <a:off x="1287704" y="2602992"/>
            <a:ext cx="29758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39E0BB8-2E58-400D-B973-64B7A297B34E}"/>
              </a:ext>
            </a:extLst>
          </p:cNvPr>
          <p:cNvCxnSpPr>
            <a:cxnSpLocks/>
          </p:cNvCxnSpPr>
          <p:nvPr/>
        </p:nvCxnSpPr>
        <p:spPr>
          <a:xfrm>
            <a:off x="1307346" y="5273620"/>
            <a:ext cx="43873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90B12C2-2602-457A-8B20-8005FF23813F}"/>
              </a:ext>
            </a:extLst>
          </p:cNvPr>
          <p:cNvCxnSpPr>
            <a:cxnSpLocks/>
          </p:cNvCxnSpPr>
          <p:nvPr/>
        </p:nvCxnSpPr>
        <p:spPr>
          <a:xfrm>
            <a:off x="5177246" y="5045703"/>
            <a:ext cx="4978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9644017-419F-4CAE-905B-F480316D27C5}"/>
              </a:ext>
            </a:extLst>
          </p:cNvPr>
          <p:cNvCxnSpPr>
            <a:cxnSpLocks/>
          </p:cNvCxnSpPr>
          <p:nvPr/>
        </p:nvCxnSpPr>
        <p:spPr>
          <a:xfrm>
            <a:off x="1307346" y="5500043"/>
            <a:ext cx="43873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3CCF78-4DCB-4868-8E57-0B19E82917BA}"/>
              </a:ext>
            </a:extLst>
          </p:cNvPr>
          <p:cNvCxnSpPr>
            <a:cxnSpLocks/>
          </p:cNvCxnSpPr>
          <p:nvPr/>
        </p:nvCxnSpPr>
        <p:spPr>
          <a:xfrm>
            <a:off x="1287704" y="5730820"/>
            <a:ext cx="43873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3862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59B69F5-F453-46D5-AEC1-DD98C970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5" y="2669814"/>
            <a:ext cx="4997180" cy="25326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Introduction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Language Models are Unsupervised Multitask Learner (Radford et al, 2019)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39FDDF-37E7-4077-9FC9-291765009083}"/>
              </a:ext>
            </a:extLst>
          </p:cNvPr>
          <p:cNvSpPr txBox="1"/>
          <p:nvPr/>
        </p:nvSpPr>
        <p:spPr>
          <a:xfrm>
            <a:off x="6359206" y="3234363"/>
            <a:ext cx="45027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Pretraining + Finetuning </a:t>
            </a:r>
            <a:r>
              <a:rPr lang="ko-KR" altLang="en-US" sz="1600" b="1" u="sng" dirty="0"/>
              <a:t>방식의 학습은 꽤 오랜 전통이 있는 방식</a:t>
            </a:r>
            <a:r>
              <a:rPr lang="en-US" altLang="ko-KR" sz="1600" b="1" u="sng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최근 </a:t>
            </a:r>
            <a:r>
              <a:rPr lang="en-US" altLang="ko-KR" sz="1600" b="1" u="sng" dirty="0"/>
              <a:t>GPT-1</a:t>
            </a:r>
            <a:r>
              <a:rPr lang="ko-KR" altLang="en-US" sz="1600" b="1" u="sng" dirty="0"/>
              <a:t>이나 </a:t>
            </a:r>
            <a:r>
              <a:rPr lang="en-US" altLang="ko-KR" sz="1600" b="1" u="sng" dirty="0"/>
              <a:t>BERT </a:t>
            </a:r>
            <a:r>
              <a:rPr lang="ko-KR" altLang="en-US" sz="1600" b="1" u="sng" dirty="0"/>
              <a:t>등의 모델들은 </a:t>
            </a:r>
            <a:r>
              <a:rPr lang="en-US" altLang="ko-KR" sz="1600" b="1" u="sng" dirty="0"/>
              <a:t>Transformer</a:t>
            </a:r>
            <a:r>
              <a:rPr lang="ko-KR" altLang="en-US" sz="1600" b="1" u="sng" dirty="0"/>
              <a:t>를 이용해 </a:t>
            </a:r>
            <a:r>
              <a:rPr lang="en-US" altLang="ko-KR" sz="1600" b="1" u="sng" dirty="0"/>
              <a:t>Task-specific </a:t>
            </a:r>
            <a:r>
              <a:rPr lang="ko-KR" altLang="en-US" sz="1600" b="1" u="sng" dirty="0"/>
              <a:t>아키텍처 없이도 이를 더 효율적으로 수행하였음</a:t>
            </a:r>
            <a:r>
              <a:rPr lang="en-US" altLang="ko-KR" sz="1600" b="1" u="sng" dirty="0"/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DB3EF3F-4434-48BB-91F7-47AA21025099}"/>
              </a:ext>
            </a:extLst>
          </p:cNvPr>
          <p:cNvCxnSpPr>
            <a:cxnSpLocks/>
          </p:cNvCxnSpPr>
          <p:nvPr/>
        </p:nvCxnSpPr>
        <p:spPr>
          <a:xfrm>
            <a:off x="1039510" y="3430306"/>
            <a:ext cx="321027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C35EC81-D599-461A-A894-67E95EC159DB}"/>
              </a:ext>
            </a:extLst>
          </p:cNvPr>
          <p:cNvCxnSpPr>
            <a:cxnSpLocks/>
          </p:cNvCxnSpPr>
          <p:nvPr/>
        </p:nvCxnSpPr>
        <p:spPr>
          <a:xfrm>
            <a:off x="1766675" y="3164695"/>
            <a:ext cx="40767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39E0BB8-2E58-400D-B973-64B7A297B34E}"/>
              </a:ext>
            </a:extLst>
          </p:cNvPr>
          <p:cNvCxnSpPr>
            <a:cxnSpLocks/>
          </p:cNvCxnSpPr>
          <p:nvPr/>
        </p:nvCxnSpPr>
        <p:spPr>
          <a:xfrm>
            <a:off x="3123083" y="4672728"/>
            <a:ext cx="27595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9644017-419F-4CAE-905B-F480316D27C5}"/>
              </a:ext>
            </a:extLst>
          </p:cNvPr>
          <p:cNvCxnSpPr>
            <a:cxnSpLocks/>
          </p:cNvCxnSpPr>
          <p:nvPr/>
        </p:nvCxnSpPr>
        <p:spPr>
          <a:xfrm>
            <a:off x="1039510" y="4916568"/>
            <a:ext cx="48431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3CCF78-4DCB-4868-8E57-0B19E82917BA}"/>
              </a:ext>
            </a:extLst>
          </p:cNvPr>
          <p:cNvCxnSpPr>
            <a:cxnSpLocks/>
          </p:cNvCxnSpPr>
          <p:nvPr/>
        </p:nvCxnSpPr>
        <p:spPr>
          <a:xfrm>
            <a:off x="1039510" y="5156054"/>
            <a:ext cx="45034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1598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89E5B6-8364-499D-B6D7-5FD84DA0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33" y="1870353"/>
            <a:ext cx="5649088" cy="429767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Introduction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Language Models are Unsupervised Multitask Learner (Radford et al, 2019)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39FDDF-37E7-4077-9FC9-291765009083}"/>
              </a:ext>
            </a:extLst>
          </p:cNvPr>
          <p:cNvSpPr txBox="1"/>
          <p:nvPr/>
        </p:nvSpPr>
        <p:spPr>
          <a:xfrm>
            <a:off x="6604556" y="2182583"/>
            <a:ext cx="402733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(1) </a:t>
            </a:r>
            <a:r>
              <a:rPr lang="ko-KR" altLang="en-US" sz="1600" b="1" u="sng" dirty="0"/>
              <a:t>이러한 방식들도 결국에 </a:t>
            </a:r>
            <a:r>
              <a:rPr lang="en-US" altLang="ko-KR" sz="1600" b="1" u="sng" dirty="0"/>
              <a:t>Supervised Learning</a:t>
            </a:r>
            <a:r>
              <a:rPr lang="ko-KR" altLang="en-US" sz="1600" b="1" u="sng" dirty="0"/>
              <a:t>이 필요하다</a:t>
            </a:r>
            <a:r>
              <a:rPr lang="en-US" altLang="ko-KR" sz="1600" b="1" u="sng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(2) </a:t>
            </a:r>
            <a:r>
              <a:rPr lang="ko-KR" altLang="en-US" sz="1600" b="1" u="sng" dirty="0"/>
              <a:t>그러나 </a:t>
            </a:r>
            <a:r>
              <a:rPr lang="en-US" altLang="ko-KR" sz="1600" b="1" u="sng" dirty="0"/>
              <a:t>Supervised </a:t>
            </a:r>
            <a:r>
              <a:rPr lang="ko-KR" altLang="en-US" sz="1600" b="1" u="sng" dirty="0"/>
              <a:t>데이터셋이 거의 없거나 아예 없을 때 한가지 대안은 </a:t>
            </a:r>
            <a:r>
              <a:rPr lang="en-US" altLang="ko-KR" sz="1600" b="1" u="sng" dirty="0"/>
              <a:t>LM</a:t>
            </a:r>
            <a:r>
              <a:rPr lang="ko-KR" altLang="en-US" sz="1600" b="1" u="sng" dirty="0"/>
              <a:t>을 이용해서 수행하는 것이다</a:t>
            </a:r>
            <a:r>
              <a:rPr lang="en-US" altLang="ko-KR" sz="1600" b="1" u="sng" dirty="0"/>
              <a:t>.</a:t>
            </a:r>
          </a:p>
          <a:p>
            <a:endParaRPr lang="en-US" altLang="ko-KR" sz="1600" b="1" u="sng" dirty="0"/>
          </a:p>
          <a:p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이 논문에서는 이 두가지 방법을 연결한다</a:t>
            </a:r>
            <a:r>
              <a:rPr lang="en-US" altLang="ko-KR" sz="1600" b="1" u="sng" dirty="0"/>
              <a:t>.</a:t>
            </a:r>
            <a:r>
              <a:rPr lang="ko-KR" altLang="en-US" sz="1600" b="1" u="sng" dirty="0"/>
              <a:t> 이 방식은 어떠한 파라미터나 구조의 변경이 필요 없다</a:t>
            </a:r>
            <a:r>
              <a:rPr lang="en-US" altLang="ko-KR" sz="1600" b="1" u="sng" dirty="0"/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39E0BB8-2E58-400D-B973-64B7A297B34E}"/>
              </a:ext>
            </a:extLst>
          </p:cNvPr>
          <p:cNvCxnSpPr>
            <a:cxnSpLocks/>
          </p:cNvCxnSpPr>
          <p:nvPr/>
        </p:nvCxnSpPr>
        <p:spPr>
          <a:xfrm>
            <a:off x="709114" y="3510134"/>
            <a:ext cx="36843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9644017-419F-4CAE-905B-F480316D27C5}"/>
              </a:ext>
            </a:extLst>
          </p:cNvPr>
          <p:cNvCxnSpPr>
            <a:cxnSpLocks/>
          </p:cNvCxnSpPr>
          <p:nvPr/>
        </p:nvCxnSpPr>
        <p:spPr>
          <a:xfrm>
            <a:off x="2088893" y="2974557"/>
            <a:ext cx="39330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3CCF78-4DCB-4868-8E57-0B19E82917BA}"/>
              </a:ext>
            </a:extLst>
          </p:cNvPr>
          <p:cNvCxnSpPr>
            <a:cxnSpLocks/>
          </p:cNvCxnSpPr>
          <p:nvPr/>
        </p:nvCxnSpPr>
        <p:spPr>
          <a:xfrm>
            <a:off x="686773" y="3243651"/>
            <a:ext cx="53352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4D1EB5F-4384-4FAB-800D-1BF4DC19A05D}"/>
              </a:ext>
            </a:extLst>
          </p:cNvPr>
          <p:cNvCxnSpPr>
            <a:cxnSpLocks/>
          </p:cNvCxnSpPr>
          <p:nvPr/>
        </p:nvCxnSpPr>
        <p:spPr>
          <a:xfrm>
            <a:off x="1953911" y="3928146"/>
            <a:ext cx="40680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EC4D428-BCF1-4258-A3E8-9940E92E1F76}"/>
              </a:ext>
            </a:extLst>
          </p:cNvPr>
          <p:cNvCxnSpPr>
            <a:cxnSpLocks/>
          </p:cNvCxnSpPr>
          <p:nvPr/>
        </p:nvCxnSpPr>
        <p:spPr>
          <a:xfrm>
            <a:off x="709114" y="4198112"/>
            <a:ext cx="48556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AF30295-A5AC-46E9-B65E-867C4A2D8C37}"/>
              </a:ext>
            </a:extLst>
          </p:cNvPr>
          <p:cNvCxnSpPr>
            <a:cxnSpLocks/>
          </p:cNvCxnSpPr>
          <p:nvPr/>
        </p:nvCxnSpPr>
        <p:spPr>
          <a:xfrm>
            <a:off x="1560112" y="4742397"/>
            <a:ext cx="44009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7009E17-5413-4FFA-838A-6CF5445CDF48}"/>
              </a:ext>
            </a:extLst>
          </p:cNvPr>
          <p:cNvCxnSpPr>
            <a:cxnSpLocks/>
          </p:cNvCxnSpPr>
          <p:nvPr/>
        </p:nvCxnSpPr>
        <p:spPr>
          <a:xfrm>
            <a:off x="709114" y="4994946"/>
            <a:ext cx="18421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0365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6541BF5F-659D-49AB-8E9A-CCD5961DC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99F32C-543C-4CAE-812A-7D851E8EF14E}"/>
              </a:ext>
            </a:extLst>
          </p:cNvPr>
          <p:cNvSpPr txBox="1"/>
          <p:nvPr/>
        </p:nvSpPr>
        <p:spPr>
          <a:xfrm>
            <a:off x="4749072" y="5019720"/>
            <a:ext cx="2693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Approach</a:t>
            </a:r>
            <a:endParaRPr lang="ko-KR" altLang="en-US" sz="2800" b="1" dirty="0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95FE8A56-9ADF-4C76-BD0F-1A4F3A342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098542"/>
            <a:ext cx="9144000" cy="1552743"/>
          </a:xfrm>
        </p:spPr>
        <p:txBody>
          <a:bodyPr>
            <a:normAutofit/>
          </a:bodyPr>
          <a:lstStyle/>
          <a:p>
            <a:r>
              <a:rPr lang="en-US" altLang="ko-KR" sz="6600" b="1" dirty="0"/>
              <a:t>GPT-2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586200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Approach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Language Models are Unsupervised Multitask Learner (Radford et al, 2019)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39FDDF-37E7-4077-9FC9-291765009083}"/>
              </a:ext>
            </a:extLst>
          </p:cNvPr>
          <p:cNvSpPr txBox="1"/>
          <p:nvPr/>
        </p:nvSpPr>
        <p:spPr>
          <a:xfrm>
            <a:off x="5649198" y="2457284"/>
            <a:ext cx="5373863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기존 시스템은 </a:t>
            </a:r>
            <a:r>
              <a:rPr lang="en-US" altLang="ko-KR" sz="1600" b="1" u="sng" dirty="0"/>
              <a:t>P(output | input)</a:t>
            </a:r>
            <a:r>
              <a:rPr lang="ko-KR" altLang="en-US" sz="1600" b="1" u="sng" dirty="0"/>
              <a:t>을 학습하지만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우리의 시스템은 </a:t>
            </a:r>
            <a:r>
              <a:rPr lang="en-US" altLang="ko-KR" sz="1600" b="1" u="sng" dirty="0"/>
              <a:t>P(output | input, task)</a:t>
            </a:r>
            <a:r>
              <a:rPr lang="ko-KR" altLang="en-US" sz="1600" b="1" u="sng" dirty="0"/>
              <a:t>를 학습한다</a:t>
            </a:r>
            <a:r>
              <a:rPr lang="en-US" altLang="ko-KR" sz="1600" b="1" u="sng" dirty="0"/>
              <a:t>. (</a:t>
            </a:r>
            <a:r>
              <a:rPr lang="ko-KR" altLang="en-US" sz="1600" b="1" u="sng" dirty="0"/>
              <a:t>즉 파라미터로 </a:t>
            </a:r>
            <a:r>
              <a:rPr lang="en-US" altLang="ko-KR" sz="1600" b="1" u="sng" dirty="0"/>
              <a:t>task</a:t>
            </a:r>
            <a:r>
              <a:rPr lang="ko-KR" altLang="en-US" sz="1600" b="1" u="sng" dirty="0"/>
              <a:t>를 입력 받는 </a:t>
            </a:r>
            <a:r>
              <a:rPr lang="en-US" altLang="ko-KR" sz="1600" b="1" u="sng" dirty="0"/>
              <a:t>universal function</a:t>
            </a:r>
            <a:r>
              <a:rPr lang="ko-KR" altLang="en-US" sz="1600" b="1" u="sng" dirty="0"/>
              <a:t>을 학습한다</a:t>
            </a:r>
            <a:r>
              <a:rPr lang="en-US" altLang="ko-KR" sz="1600" b="1" u="sng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번역 예시</a:t>
            </a:r>
            <a:r>
              <a:rPr lang="en-US" altLang="ko-KR" sz="1600" b="1" u="sng" dirty="0"/>
              <a:t> : Function(“translate to French”, English text, French text)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QA </a:t>
            </a:r>
            <a:r>
              <a:rPr lang="ko-KR" altLang="en-US" sz="1600" b="1" u="sng" dirty="0"/>
              <a:t>예시</a:t>
            </a:r>
            <a:r>
              <a:rPr lang="en-US" altLang="ko-KR" sz="1600" b="1" u="sng" dirty="0"/>
              <a:t> : Function(“answer the question”, document, question, answer)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B65954-D644-4C78-A181-75750BB45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39" y="1789890"/>
            <a:ext cx="4351061" cy="4396902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20010A3-3CCD-4712-8F91-0B1FE40553E5}"/>
              </a:ext>
            </a:extLst>
          </p:cNvPr>
          <p:cNvCxnSpPr>
            <a:cxnSpLocks/>
          </p:cNvCxnSpPr>
          <p:nvPr/>
        </p:nvCxnSpPr>
        <p:spPr>
          <a:xfrm>
            <a:off x="1768657" y="2561626"/>
            <a:ext cx="12466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45729F-2C80-4653-B9C2-23FCBC88ABAF}"/>
              </a:ext>
            </a:extLst>
          </p:cNvPr>
          <p:cNvCxnSpPr>
            <a:cxnSpLocks/>
          </p:cNvCxnSpPr>
          <p:nvPr/>
        </p:nvCxnSpPr>
        <p:spPr>
          <a:xfrm>
            <a:off x="1289685" y="3399826"/>
            <a:ext cx="16567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046B622-AD27-4786-9C74-AAEB1598AD25}"/>
              </a:ext>
            </a:extLst>
          </p:cNvPr>
          <p:cNvCxnSpPr>
            <a:cxnSpLocks/>
          </p:cNvCxnSpPr>
          <p:nvPr/>
        </p:nvCxnSpPr>
        <p:spPr>
          <a:xfrm>
            <a:off x="2906990" y="5059120"/>
            <a:ext cx="248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C24DD5C-7093-4883-9CB9-36249478D0B0}"/>
              </a:ext>
            </a:extLst>
          </p:cNvPr>
          <p:cNvCxnSpPr>
            <a:cxnSpLocks/>
          </p:cNvCxnSpPr>
          <p:nvPr/>
        </p:nvCxnSpPr>
        <p:spPr>
          <a:xfrm>
            <a:off x="1289685" y="5248842"/>
            <a:ext cx="41034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A2089B8-43FA-4827-AF4F-5E258D8EB06F}"/>
              </a:ext>
            </a:extLst>
          </p:cNvPr>
          <p:cNvCxnSpPr>
            <a:cxnSpLocks/>
          </p:cNvCxnSpPr>
          <p:nvPr/>
        </p:nvCxnSpPr>
        <p:spPr>
          <a:xfrm>
            <a:off x="1330118" y="5461891"/>
            <a:ext cx="35264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424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Approach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Language Models are Unsupervised Multitask Learner (Radford et al, 2019)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065137-9B0C-480F-A45A-1475C93F4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41" y="1513443"/>
            <a:ext cx="4777806" cy="521825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B24C779-6B8D-4C6A-8636-B39084EDFFD6}"/>
              </a:ext>
            </a:extLst>
          </p:cNvPr>
          <p:cNvCxnSpPr>
            <a:cxnSpLocks/>
          </p:cNvCxnSpPr>
          <p:nvPr/>
        </p:nvCxnSpPr>
        <p:spPr>
          <a:xfrm>
            <a:off x="2089867" y="2559111"/>
            <a:ext cx="30803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55081D4-42E1-4BCD-90F7-14A812FB14CE}"/>
              </a:ext>
            </a:extLst>
          </p:cNvPr>
          <p:cNvCxnSpPr>
            <a:cxnSpLocks/>
          </p:cNvCxnSpPr>
          <p:nvPr/>
        </p:nvCxnSpPr>
        <p:spPr>
          <a:xfrm>
            <a:off x="1186816" y="2760149"/>
            <a:ext cx="39834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21183D-078E-48FB-A47B-EF2AD4AEE33F}"/>
              </a:ext>
            </a:extLst>
          </p:cNvPr>
          <p:cNvCxnSpPr>
            <a:cxnSpLocks/>
          </p:cNvCxnSpPr>
          <p:nvPr/>
        </p:nvCxnSpPr>
        <p:spPr>
          <a:xfrm>
            <a:off x="1185126" y="2975778"/>
            <a:ext cx="39834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DC46375-798C-49CC-A198-1748FCCF64AD}"/>
              </a:ext>
            </a:extLst>
          </p:cNvPr>
          <p:cNvCxnSpPr>
            <a:cxnSpLocks/>
          </p:cNvCxnSpPr>
          <p:nvPr/>
        </p:nvCxnSpPr>
        <p:spPr>
          <a:xfrm>
            <a:off x="1185125" y="3155740"/>
            <a:ext cx="13635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AB35820-53B2-4E52-8FF7-EBC3282B3BF6}"/>
              </a:ext>
            </a:extLst>
          </p:cNvPr>
          <p:cNvCxnSpPr>
            <a:cxnSpLocks/>
          </p:cNvCxnSpPr>
          <p:nvPr/>
        </p:nvCxnSpPr>
        <p:spPr>
          <a:xfrm>
            <a:off x="1185125" y="3674550"/>
            <a:ext cx="24870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57FA64F-97B8-4887-B291-DB9A86BFEA4C}"/>
              </a:ext>
            </a:extLst>
          </p:cNvPr>
          <p:cNvCxnSpPr>
            <a:cxnSpLocks/>
          </p:cNvCxnSpPr>
          <p:nvPr/>
        </p:nvCxnSpPr>
        <p:spPr>
          <a:xfrm>
            <a:off x="1757450" y="4692711"/>
            <a:ext cx="27399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209F471-8D59-4AD4-B465-35105F0BB538}"/>
              </a:ext>
            </a:extLst>
          </p:cNvPr>
          <p:cNvCxnSpPr>
            <a:cxnSpLocks/>
          </p:cNvCxnSpPr>
          <p:nvPr/>
        </p:nvCxnSpPr>
        <p:spPr>
          <a:xfrm>
            <a:off x="1178695" y="6306194"/>
            <a:ext cx="16655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ABD3C72-11A8-44B1-8EA9-5A76E6ADBBCE}"/>
              </a:ext>
            </a:extLst>
          </p:cNvPr>
          <p:cNvCxnSpPr>
            <a:cxnSpLocks/>
          </p:cNvCxnSpPr>
          <p:nvPr/>
        </p:nvCxnSpPr>
        <p:spPr>
          <a:xfrm>
            <a:off x="1178695" y="6120100"/>
            <a:ext cx="39283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9437CFE-4219-4829-986B-A0087B8F4768}"/>
              </a:ext>
            </a:extLst>
          </p:cNvPr>
          <p:cNvCxnSpPr>
            <a:cxnSpLocks/>
          </p:cNvCxnSpPr>
          <p:nvPr/>
        </p:nvCxnSpPr>
        <p:spPr>
          <a:xfrm>
            <a:off x="4915531" y="5891912"/>
            <a:ext cx="2530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F2F65F5-2E8C-477C-8FB9-AEEACC956421}"/>
              </a:ext>
            </a:extLst>
          </p:cNvPr>
          <p:cNvSpPr txBox="1"/>
          <p:nvPr/>
        </p:nvSpPr>
        <p:spPr>
          <a:xfrm>
            <a:off x="5649198" y="1800667"/>
            <a:ext cx="5373863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우리는 가능한 가장 크고 다양한 도메인의 데이터를 만들어야 한다</a:t>
            </a:r>
            <a:r>
              <a:rPr lang="en-US" altLang="ko-KR" sz="1600" b="1" u="sng" dirty="0"/>
              <a:t>. (</a:t>
            </a:r>
            <a:r>
              <a:rPr lang="ko-KR" altLang="en-US" sz="1600" b="1" u="sng" dirty="0"/>
              <a:t>다양한 도메인과 태스크에서 전부 잘하는 모델을 만들어야 하므로</a:t>
            </a:r>
            <a:r>
              <a:rPr lang="en-US" altLang="ko-KR" sz="1600" b="1" u="sng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Common Crawl</a:t>
            </a:r>
            <a:r>
              <a:rPr lang="ko-KR" altLang="en-US" sz="1600" b="1" u="sng" dirty="0"/>
              <a:t>은 거의 무제한의 데이터이다</a:t>
            </a:r>
            <a:r>
              <a:rPr lang="en-US" altLang="ko-KR" sz="1600" b="1" u="sng" dirty="0"/>
              <a:t>. (</a:t>
            </a:r>
            <a:r>
              <a:rPr lang="ko-KR" altLang="en-US" sz="1600" b="1" u="sng" dirty="0"/>
              <a:t>스크랩 봇들이 실시간으로 데이터를 계속 수집하고 있음</a:t>
            </a:r>
            <a:r>
              <a:rPr lang="en-US" altLang="ko-KR" sz="1600" b="1" u="sng" dirty="0"/>
              <a:t>)</a:t>
            </a:r>
            <a:r>
              <a:rPr lang="ko-KR" altLang="en-US" sz="1600" b="1" u="sng" dirty="0"/>
              <a:t>그러나 이 데이터는 퀄리티 상에 매우 큰 문제가 있다</a:t>
            </a:r>
            <a:r>
              <a:rPr lang="en-US" altLang="ko-KR" sz="1600" b="1" u="sng" dirty="0"/>
              <a:t>. (</a:t>
            </a:r>
            <a:r>
              <a:rPr lang="ko-KR" altLang="en-US" sz="1600" b="1" u="sng" dirty="0"/>
              <a:t>쓸모 없고 낮은 퀄리티의 데이터가 너무 많음</a:t>
            </a:r>
            <a:r>
              <a:rPr lang="en-US" altLang="ko-KR" sz="1600" b="1" u="sng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몇몇 연구에서는 </a:t>
            </a:r>
            <a:r>
              <a:rPr lang="en-US" altLang="ko-KR" sz="1600" b="1" u="sng" dirty="0"/>
              <a:t>Common Crawl</a:t>
            </a:r>
            <a:r>
              <a:rPr lang="ko-KR" altLang="en-US" sz="1600" b="1" u="sng" dirty="0"/>
              <a:t>의 </a:t>
            </a:r>
            <a:r>
              <a:rPr lang="en-US" altLang="ko-KR" sz="1600" b="1" u="sng" dirty="0"/>
              <a:t>subset</a:t>
            </a:r>
            <a:r>
              <a:rPr lang="ko-KR" altLang="en-US" sz="1600" b="1" u="sng" dirty="0"/>
              <a:t>을 만들어서 사용했다</a:t>
            </a:r>
            <a:r>
              <a:rPr lang="en-US" altLang="ko-KR" sz="1600" b="1" u="sng" dirty="0"/>
              <a:t>. Winograd Challenge (</a:t>
            </a:r>
            <a:r>
              <a:rPr lang="ko-KR" altLang="en-US" sz="1600" b="1" u="sng" dirty="0"/>
              <a:t>상호 참조 해결 </a:t>
            </a:r>
            <a:r>
              <a:rPr lang="ko-KR" altLang="en-US" sz="1600" b="1" u="sng" dirty="0" err="1"/>
              <a:t>챌린지</a:t>
            </a:r>
            <a:r>
              <a:rPr lang="en-US" altLang="ko-KR" sz="1600" b="1" u="sng" dirty="0"/>
              <a:t>) </a:t>
            </a:r>
            <a:r>
              <a:rPr lang="ko-KR" altLang="en-US" sz="1600" b="1" u="sng" dirty="0"/>
              <a:t>데이터셋과 높은 </a:t>
            </a:r>
            <a:r>
              <a:rPr lang="en-US" altLang="ko-KR" sz="1600" b="1" u="sng" dirty="0"/>
              <a:t>similarity</a:t>
            </a:r>
            <a:r>
              <a:rPr lang="ko-KR" altLang="en-US" sz="1600" b="1" u="sng" dirty="0"/>
              <a:t>를 갖는 데이터만 사용해서 특정 태스크에서 좋은 성적을 거두었다</a:t>
            </a:r>
            <a:r>
              <a:rPr lang="en-US" altLang="ko-KR" sz="1600" b="1" u="sng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이러한 접근법은 특정 태스크의 성능을 개선할 수는 있지만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우리는 이렇게 특정 태스크에 대한 가정을 하는 것을 피하고 싶다</a:t>
            </a:r>
            <a:r>
              <a:rPr lang="en-US" altLang="ko-KR" sz="1600" b="1" u="sn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1804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Approach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Language Models are Unsupervised Multitask Learner (Radford et al, 2019)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2F65F5-2E8C-477C-8FB9-AEEACC956421}"/>
              </a:ext>
            </a:extLst>
          </p:cNvPr>
          <p:cNvSpPr txBox="1"/>
          <p:nvPr/>
        </p:nvSpPr>
        <p:spPr>
          <a:xfrm>
            <a:off x="5805808" y="3472857"/>
            <a:ext cx="54590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따라서 </a:t>
            </a:r>
            <a:r>
              <a:rPr lang="en-US" altLang="ko-KR" sz="1600" b="1" u="sng" dirty="0"/>
              <a:t>Common Crawl</a:t>
            </a:r>
            <a:r>
              <a:rPr lang="ko-KR" altLang="en-US" sz="1600" b="1" u="sng" dirty="0"/>
              <a:t>을 안 쓰고 새로운 데이터를 만들었는데</a:t>
            </a:r>
            <a:r>
              <a:rPr lang="en-US" altLang="ko-KR" sz="1600" b="1" u="sng" dirty="0"/>
              <a:t>, Reddit</a:t>
            </a:r>
            <a:r>
              <a:rPr lang="ko-KR" altLang="en-US" sz="1600" b="1" u="sng" dirty="0"/>
              <a:t>에서 </a:t>
            </a:r>
            <a:r>
              <a:rPr lang="ko-KR" altLang="en-US" sz="1600" b="1" u="sng" dirty="0" err="1"/>
              <a:t>카르마</a:t>
            </a:r>
            <a:r>
              <a:rPr lang="en-US" altLang="ko-KR" sz="1600" b="1" u="sng" dirty="0"/>
              <a:t>(</a:t>
            </a:r>
            <a:r>
              <a:rPr lang="ko-KR" altLang="en-US" sz="1600" b="1" u="sng" dirty="0"/>
              <a:t>점수</a:t>
            </a:r>
            <a:r>
              <a:rPr lang="en-US" altLang="ko-KR" sz="1600" b="1" u="sng" dirty="0"/>
              <a:t>)</a:t>
            </a:r>
            <a:r>
              <a:rPr lang="ko-KR" altLang="en-US" sz="1600" b="1" u="sng" dirty="0"/>
              <a:t>를 </a:t>
            </a:r>
            <a:r>
              <a:rPr lang="en-US" altLang="ko-KR" sz="1600" b="1" u="sng" dirty="0"/>
              <a:t>3</a:t>
            </a:r>
            <a:r>
              <a:rPr lang="ko-KR" altLang="en-US" sz="1600" b="1" u="sng" dirty="0"/>
              <a:t>점 이상 받은 글에서 레퍼런스 하는 링크에 있는 글만 스크랩했음</a:t>
            </a:r>
            <a:r>
              <a:rPr lang="en-US" altLang="ko-KR" sz="1600" b="1" u="sng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438D1E-BCB0-465B-8180-E48BA8069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0" y="2844238"/>
            <a:ext cx="5109314" cy="232917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9DE2924-15ED-4768-A40C-8AA6F63B8A66}"/>
              </a:ext>
            </a:extLst>
          </p:cNvPr>
          <p:cNvCxnSpPr>
            <a:cxnSpLocks/>
          </p:cNvCxnSpPr>
          <p:nvPr/>
        </p:nvCxnSpPr>
        <p:spPr>
          <a:xfrm>
            <a:off x="2467472" y="3104021"/>
            <a:ext cx="3089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618811-C994-42EB-966E-139C339439B5}"/>
              </a:ext>
            </a:extLst>
          </p:cNvPr>
          <p:cNvCxnSpPr>
            <a:cxnSpLocks/>
          </p:cNvCxnSpPr>
          <p:nvPr/>
        </p:nvCxnSpPr>
        <p:spPr>
          <a:xfrm>
            <a:off x="588994" y="3357460"/>
            <a:ext cx="15479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F1636-6A96-4212-915B-34F82001A902}"/>
              </a:ext>
            </a:extLst>
          </p:cNvPr>
          <p:cNvCxnSpPr>
            <a:cxnSpLocks/>
          </p:cNvCxnSpPr>
          <p:nvPr/>
        </p:nvCxnSpPr>
        <p:spPr>
          <a:xfrm>
            <a:off x="2467472" y="4126196"/>
            <a:ext cx="30896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15690D6-AD87-4421-8777-CECB2127E4DF}"/>
              </a:ext>
            </a:extLst>
          </p:cNvPr>
          <p:cNvCxnSpPr>
            <a:cxnSpLocks/>
          </p:cNvCxnSpPr>
          <p:nvPr/>
        </p:nvCxnSpPr>
        <p:spPr>
          <a:xfrm>
            <a:off x="588994" y="4369531"/>
            <a:ext cx="49681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57EF291-FC1C-464E-AE20-564BF2B7B7CA}"/>
              </a:ext>
            </a:extLst>
          </p:cNvPr>
          <p:cNvCxnSpPr>
            <a:cxnSpLocks/>
          </p:cNvCxnSpPr>
          <p:nvPr/>
        </p:nvCxnSpPr>
        <p:spPr>
          <a:xfrm>
            <a:off x="588994" y="4628022"/>
            <a:ext cx="58810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560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Abstract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DA12C1-FC45-4E8C-B3F7-E13EDDC3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685" y="2794008"/>
            <a:ext cx="7269899" cy="3866967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06B3B9D-4AE8-4B6B-9A88-235EA408071A}"/>
              </a:ext>
            </a:extLst>
          </p:cNvPr>
          <p:cNvCxnSpPr>
            <a:cxnSpLocks/>
          </p:cNvCxnSpPr>
          <p:nvPr/>
        </p:nvCxnSpPr>
        <p:spPr>
          <a:xfrm>
            <a:off x="2193381" y="4242886"/>
            <a:ext cx="6935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E97164B-2179-42DB-9E0F-0DCD4C6CCBA1}"/>
              </a:ext>
            </a:extLst>
          </p:cNvPr>
          <p:cNvCxnSpPr>
            <a:cxnSpLocks/>
          </p:cNvCxnSpPr>
          <p:nvPr/>
        </p:nvCxnSpPr>
        <p:spPr>
          <a:xfrm>
            <a:off x="6943907" y="3994885"/>
            <a:ext cx="22154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F28D2F7-E4DE-43C7-83A6-B71190DB5B54}"/>
              </a:ext>
            </a:extLst>
          </p:cNvPr>
          <p:cNvSpPr txBox="1"/>
          <p:nvPr/>
        </p:nvSpPr>
        <p:spPr>
          <a:xfrm>
            <a:off x="1763249" y="1781372"/>
            <a:ext cx="7795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u="sng" dirty="0"/>
              <a:t>대량의 </a:t>
            </a:r>
            <a:r>
              <a:rPr lang="en-US" altLang="ko-KR" b="1" u="sng" dirty="0"/>
              <a:t>Unlabeled </a:t>
            </a:r>
            <a:r>
              <a:rPr lang="ko-KR" altLang="en-US" b="1" u="sng" dirty="0"/>
              <a:t>코퍼스를 이용해 생성 방식의</a:t>
            </a:r>
            <a:r>
              <a:rPr lang="en-US" altLang="ko-KR" b="1" u="sng" dirty="0"/>
              <a:t> </a:t>
            </a:r>
            <a:r>
              <a:rPr lang="ko-KR" altLang="en-US" b="1" u="sng" dirty="0"/>
              <a:t>사전 학습을 진행</a:t>
            </a:r>
            <a:r>
              <a:rPr lang="ko-KR" altLang="en-US" dirty="0"/>
              <a:t>하고</a:t>
            </a:r>
            <a:endParaRPr lang="en-US" altLang="ko-KR" dirty="0"/>
          </a:p>
          <a:p>
            <a:pPr algn="ctr"/>
            <a:r>
              <a:rPr lang="ko-KR" altLang="en-US" dirty="0"/>
              <a:t>특정한 </a:t>
            </a:r>
            <a:r>
              <a:rPr lang="ko-KR" altLang="en-US" b="1" u="sng" dirty="0"/>
              <a:t>자연어 이해 태스크에 파인 튜닝</a:t>
            </a:r>
            <a:r>
              <a:rPr lang="ko-KR" altLang="en-US" dirty="0"/>
              <a:t>을 해봤는데 효과가 굉장히 좋았다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0594C8-1FFB-47E1-AA74-44FBAD17239D}"/>
              </a:ext>
            </a:extLst>
          </p:cNvPr>
          <p:cNvCxnSpPr>
            <a:cxnSpLocks/>
          </p:cNvCxnSpPr>
          <p:nvPr/>
        </p:nvCxnSpPr>
        <p:spPr>
          <a:xfrm>
            <a:off x="2193381" y="4471498"/>
            <a:ext cx="6935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9D32F5F-F811-471F-A19E-20725958EE51}"/>
              </a:ext>
            </a:extLst>
          </p:cNvPr>
          <p:cNvCxnSpPr>
            <a:cxnSpLocks/>
          </p:cNvCxnSpPr>
          <p:nvPr/>
        </p:nvCxnSpPr>
        <p:spPr>
          <a:xfrm>
            <a:off x="2193381" y="4715338"/>
            <a:ext cx="1089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3AF227-C38F-4468-BBBA-61451B5E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142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FA0281D-3EBA-4068-BB77-78AA6F68D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78" y="2586591"/>
            <a:ext cx="5113965" cy="294064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Approach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Language Models are Unsupervised Multitask Learner (Radford et al, 2019)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2F65F5-2E8C-477C-8FB9-AEEACC956421}"/>
              </a:ext>
            </a:extLst>
          </p:cNvPr>
          <p:cNvSpPr txBox="1"/>
          <p:nvPr/>
        </p:nvSpPr>
        <p:spPr>
          <a:xfrm>
            <a:off x="5805808" y="3472857"/>
            <a:ext cx="53738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HTML</a:t>
            </a:r>
            <a:r>
              <a:rPr lang="ko-KR" altLang="en-US" sz="1600" b="1" u="sng" dirty="0"/>
              <a:t>에서 텍스트를 추출하고 </a:t>
            </a:r>
            <a:r>
              <a:rPr lang="en-US" altLang="ko-KR" sz="1600" b="1" u="sng" dirty="0"/>
              <a:t>De-duplication</a:t>
            </a:r>
            <a:r>
              <a:rPr lang="ko-KR" altLang="en-US" sz="1600" b="1" u="sng" dirty="0"/>
              <a:t>을 수행하여 텍스트를 추출했음</a:t>
            </a:r>
            <a:r>
              <a:rPr lang="en-US" altLang="ko-KR" sz="1600" b="1" u="sng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여기에서 </a:t>
            </a:r>
            <a:r>
              <a:rPr lang="en-US" altLang="ko-KR" sz="1600" b="1" u="sng" dirty="0"/>
              <a:t>Wikipedia </a:t>
            </a:r>
            <a:r>
              <a:rPr lang="ko-KR" altLang="en-US" sz="1600" b="1" u="sng" dirty="0"/>
              <a:t>데이터는 전부 제거했는데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이는 특정 태스크들이 </a:t>
            </a:r>
            <a:r>
              <a:rPr lang="en-US" altLang="ko-KR" sz="1600" b="1" u="sng" dirty="0"/>
              <a:t>Wikipedia </a:t>
            </a:r>
            <a:r>
              <a:rPr lang="ko-KR" altLang="en-US" sz="1600" b="1" u="sng" dirty="0"/>
              <a:t>데이터를 많이 활용하고 있기 때문</a:t>
            </a:r>
            <a:r>
              <a:rPr lang="en-US" altLang="ko-KR" sz="1600" b="1" u="sng" dirty="0"/>
              <a:t>. (Cheating</a:t>
            </a:r>
            <a:r>
              <a:rPr lang="ko-KR" altLang="en-US" sz="1600" b="1" u="sng" dirty="0"/>
              <a:t>으로 이어질 수도 있음</a:t>
            </a:r>
            <a:r>
              <a:rPr lang="en-US" altLang="ko-KR" sz="1600" b="1" u="sng" dirty="0"/>
              <a:t>)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9DE2924-15ED-4768-A40C-8AA6F63B8A66}"/>
              </a:ext>
            </a:extLst>
          </p:cNvPr>
          <p:cNvCxnSpPr>
            <a:cxnSpLocks/>
          </p:cNvCxnSpPr>
          <p:nvPr/>
        </p:nvCxnSpPr>
        <p:spPr>
          <a:xfrm>
            <a:off x="2858155" y="3184851"/>
            <a:ext cx="269897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618811-C994-42EB-966E-139C339439B5}"/>
              </a:ext>
            </a:extLst>
          </p:cNvPr>
          <p:cNvCxnSpPr>
            <a:cxnSpLocks/>
          </p:cNvCxnSpPr>
          <p:nvPr/>
        </p:nvCxnSpPr>
        <p:spPr>
          <a:xfrm>
            <a:off x="588994" y="3429000"/>
            <a:ext cx="49681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E6F1636-6A96-4212-915B-34F82001A902}"/>
              </a:ext>
            </a:extLst>
          </p:cNvPr>
          <p:cNvCxnSpPr>
            <a:cxnSpLocks/>
          </p:cNvCxnSpPr>
          <p:nvPr/>
        </p:nvCxnSpPr>
        <p:spPr>
          <a:xfrm>
            <a:off x="588994" y="3701270"/>
            <a:ext cx="43720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15690D6-AD87-4421-8777-CECB2127E4DF}"/>
              </a:ext>
            </a:extLst>
          </p:cNvPr>
          <p:cNvCxnSpPr>
            <a:cxnSpLocks/>
          </p:cNvCxnSpPr>
          <p:nvPr/>
        </p:nvCxnSpPr>
        <p:spPr>
          <a:xfrm>
            <a:off x="2581538" y="4425102"/>
            <a:ext cx="29755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57EF291-FC1C-464E-AE20-564BF2B7B7CA}"/>
              </a:ext>
            </a:extLst>
          </p:cNvPr>
          <p:cNvCxnSpPr>
            <a:cxnSpLocks/>
          </p:cNvCxnSpPr>
          <p:nvPr/>
        </p:nvCxnSpPr>
        <p:spPr>
          <a:xfrm>
            <a:off x="649618" y="4688646"/>
            <a:ext cx="48670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DA99D0-9749-4D0B-805B-3605AF4F3FE5}"/>
              </a:ext>
            </a:extLst>
          </p:cNvPr>
          <p:cNvCxnSpPr>
            <a:cxnSpLocks/>
          </p:cNvCxnSpPr>
          <p:nvPr/>
        </p:nvCxnSpPr>
        <p:spPr>
          <a:xfrm>
            <a:off x="639513" y="4942084"/>
            <a:ext cx="49176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34178F9-FF1F-4013-9614-C87702A42EF4}"/>
              </a:ext>
            </a:extLst>
          </p:cNvPr>
          <p:cNvCxnSpPr>
            <a:cxnSpLocks/>
          </p:cNvCxnSpPr>
          <p:nvPr/>
        </p:nvCxnSpPr>
        <p:spPr>
          <a:xfrm>
            <a:off x="639513" y="5215730"/>
            <a:ext cx="21491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453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Approach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Language Models are Unsupervised Multitask Learner (Radford et al, 2019)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2F65F5-2E8C-477C-8FB9-AEEACC956421}"/>
              </a:ext>
            </a:extLst>
          </p:cNvPr>
          <p:cNvSpPr txBox="1"/>
          <p:nvPr/>
        </p:nvSpPr>
        <p:spPr>
          <a:xfrm>
            <a:off x="5839145" y="1853202"/>
            <a:ext cx="5373863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기존의 </a:t>
            </a:r>
            <a:r>
              <a:rPr lang="en-US" altLang="ko-KR" sz="1600" b="1" u="sng" dirty="0"/>
              <a:t>BPE </a:t>
            </a:r>
            <a:r>
              <a:rPr lang="ko-KR" altLang="en-US" sz="1600" b="1" u="sng" dirty="0"/>
              <a:t>구현은 </a:t>
            </a:r>
            <a:r>
              <a:rPr lang="en-US" altLang="ko-KR" sz="1600" b="1" u="sng" dirty="0"/>
              <a:t>Byte </a:t>
            </a:r>
            <a:r>
              <a:rPr lang="ko-KR" altLang="en-US" sz="1600" b="1" u="sng" dirty="0"/>
              <a:t>레벨이 아니라 </a:t>
            </a:r>
            <a:r>
              <a:rPr lang="en-US" altLang="ko-KR" sz="1600" b="1" u="sng" dirty="0"/>
              <a:t>Unicode </a:t>
            </a:r>
            <a:r>
              <a:rPr lang="ko-KR" altLang="en-US" sz="1600" b="1" u="sng" dirty="0"/>
              <a:t>레벨로 구현되어 있는데 이는 </a:t>
            </a:r>
            <a:r>
              <a:rPr lang="en-US" altLang="ko-KR" sz="1600" b="1" u="sng" dirty="0"/>
              <a:t>130,000 </a:t>
            </a:r>
            <a:r>
              <a:rPr lang="ko-KR" altLang="en-US" sz="1600" b="1" u="sng" dirty="0"/>
              <a:t>개 이상의 </a:t>
            </a:r>
            <a:r>
              <a:rPr lang="en-US" altLang="ko-KR" sz="1600" b="1" u="sng" dirty="0"/>
              <a:t>vocab</a:t>
            </a:r>
            <a:r>
              <a:rPr lang="ko-KR" altLang="en-US" sz="1600" b="1" u="sng" dirty="0"/>
              <a:t>이 있어야 </a:t>
            </a:r>
            <a:r>
              <a:rPr lang="en-US" altLang="ko-KR" sz="1600" b="1" u="sng" dirty="0"/>
              <a:t>OOV </a:t>
            </a:r>
            <a:r>
              <a:rPr lang="ko-KR" altLang="en-US" sz="1600" b="1" u="sng" dirty="0"/>
              <a:t>없이 입력을 처리할 수 있다는 것을 의미함</a:t>
            </a:r>
            <a:r>
              <a:rPr lang="en-US" altLang="ko-KR" sz="1600" b="1" u="sng" dirty="0"/>
              <a:t>. (</a:t>
            </a:r>
            <a:r>
              <a:rPr lang="ko-KR" altLang="en-US" sz="1600" b="1" u="sng" dirty="0"/>
              <a:t>그러나 </a:t>
            </a:r>
            <a:r>
              <a:rPr lang="en-US" altLang="ko-KR" sz="1600" b="1" u="sng" dirty="0"/>
              <a:t>130,000</a:t>
            </a:r>
            <a:r>
              <a:rPr lang="ko-KR" altLang="en-US" sz="1600" b="1" u="sng" dirty="0"/>
              <a:t>개는 커도 너무 크다</a:t>
            </a:r>
            <a:r>
              <a:rPr lang="en-US" altLang="ko-KR" sz="1600" b="1" u="sng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그래서 우리는 </a:t>
            </a:r>
            <a:r>
              <a:rPr lang="en-US" altLang="ko-KR" sz="1600" b="1" u="sng" dirty="0"/>
              <a:t>Byte </a:t>
            </a:r>
            <a:r>
              <a:rPr lang="ko-KR" altLang="en-US" sz="1600" b="1" u="sng" dirty="0"/>
              <a:t>레벨로 </a:t>
            </a:r>
            <a:r>
              <a:rPr lang="en-US" altLang="ko-KR" sz="1600" b="1" u="sng" dirty="0"/>
              <a:t>Vocab</a:t>
            </a:r>
            <a:r>
              <a:rPr lang="ko-KR" altLang="en-US" sz="1600" b="1" u="sng" dirty="0"/>
              <a:t>을 구축한 뒤에 </a:t>
            </a:r>
            <a:r>
              <a:rPr lang="en-US" altLang="ko-KR" sz="1600" b="1" u="sng" dirty="0"/>
              <a:t>(256</a:t>
            </a:r>
            <a:r>
              <a:rPr lang="ko-KR" altLang="en-US" sz="1600" b="1" u="sng" dirty="0"/>
              <a:t>개</a:t>
            </a:r>
            <a:r>
              <a:rPr lang="en-US" altLang="ko-KR" sz="1600" b="1" u="sng" dirty="0"/>
              <a:t>) </a:t>
            </a:r>
            <a:r>
              <a:rPr lang="ko-KR" altLang="en-US" sz="1600" b="1" u="sng" dirty="0"/>
              <a:t>높은 확률을 갖는 바이트들을 병합하는 방식으로 </a:t>
            </a:r>
            <a:r>
              <a:rPr lang="en-US" altLang="ko-KR" sz="1600" b="1" u="sng" dirty="0"/>
              <a:t>Vocab </a:t>
            </a:r>
            <a:r>
              <a:rPr lang="ko-KR" altLang="en-US" sz="1600" b="1" u="sng" dirty="0"/>
              <a:t>사이즈를 원하는 크기로 키웠다</a:t>
            </a:r>
            <a:r>
              <a:rPr lang="en-US" altLang="ko-KR" sz="1600" b="1" u="sng" dirty="0"/>
              <a:t>. (</a:t>
            </a:r>
            <a:r>
              <a:rPr lang="ko-KR" altLang="en-US" sz="1600" b="1" u="sng" dirty="0"/>
              <a:t>모든 바이트를 포함하기 때문에 </a:t>
            </a:r>
            <a:r>
              <a:rPr lang="en-US" altLang="ko-KR" sz="1600" b="1" u="sng" dirty="0"/>
              <a:t>OOV</a:t>
            </a:r>
            <a:r>
              <a:rPr lang="ko-KR" altLang="en-US" sz="1600" b="1" u="sng" dirty="0"/>
              <a:t>가 발생하지 않음</a:t>
            </a:r>
            <a:r>
              <a:rPr lang="en-US" altLang="ko-KR" sz="1600" b="1" u="sng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또한 </a:t>
            </a:r>
            <a:r>
              <a:rPr lang="en-US" altLang="ko-KR" sz="1600" b="1" u="sng" dirty="0"/>
              <a:t>BPE</a:t>
            </a:r>
            <a:r>
              <a:rPr lang="ko-KR" altLang="en-US" sz="1600" b="1" u="sng" dirty="0"/>
              <a:t>를 수행하다 보면 </a:t>
            </a:r>
            <a:r>
              <a:rPr lang="en-US" altLang="ko-KR" sz="1600" b="1" u="sng" dirty="0"/>
              <a:t>Dog. Dog? Dog! </a:t>
            </a:r>
            <a:r>
              <a:rPr lang="ko-KR" altLang="en-US" sz="1600" b="1" u="sng" dirty="0"/>
              <a:t>등의 토큰들이 발생하는데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이는 </a:t>
            </a:r>
            <a:r>
              <a:rPr lang="en-US" altLang="ko-KR" sz="1600" b="1" u="sng" dirty="0"/>
              <a:t>Dog</a:t>
            </a:r>
            <a:r>
              <a:rPr lang="ko-KR" altLang="en-US" sz="1600" b="1" u="sng" dirty="0"/>
              <a:t>의 </a:t>
            </a:r>
            <a:r>
              <a:rPr lang="en-US" altLang="ko-KR" sz="1600" b="1" u="sng" dirty="0"/>
              <a:t>Token representation</a:t>
            </a:r>
            <a:r>
              <a:rPr lang="ko-KR" altLang="en-US" sz="1600" b="1" u="sng" dirty="0"/>
              <a:t>이 </a:t>
            </a:r>
            <a:r>
              <a:rPr lang="ko-KR" altLang="en-US" sz="1600" b="1" u="sng" dirty="0" err="1"/>
              <a:t>원할하게</a:t>
            </a:r>
            <a:r>
              <a:rPr lang="ko-KR" altLang="en-US" sz="1600" b="1" u="sng" dirty="0"/>
              <a:t> 학습되는 것을 방해하기 때문에 서로 다른 문자 카테고리</a:t>
            </a:r>
            <a:r>
              <a:rPr lang="en-US" altLang="ko-KR" sz="1600" b="1" u="sng" dirty="0"/>
              <a:t>(word, punctuation) </a:t>
            </a:r>
            <a:r>
              <a:rPr lang="ko-KR" altLang="en-US" sz="1600" b="1" u="sng" dirty="0"/>
              <a:t>등이 함께 병합되지 못하게 하였다</a:t>
            </a:r>
            <a:r>
              <a:rPr lang="en-US" altLang="ko-KR" sz="1600" b="1" u="sng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1AA17B-CB55-4AF1-B07A-298FE869E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02" y="1550786"/>
            <a:ext cx="3921709" cy="5160523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39518E8-C860-464E-A3C2-146AD2FB9E53}"/>
              </a:ext>
            </a:extLst>
          </p:cNvPr>
          <p:cNvCxnSpPr>
            <a:cxnSpLocks/>
          </p:cNvCxnSpPr>
          <p:nvPr/>
        </p:nvCxnSpPr>
        <p:spPr>
          <a:xfrm>
            <a:off x="1989777" y="2747959"/>
            <a:ext cx="32047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57B76D7-B312-4C54-B21C-12125AAB337B}"/>
              </a:ext>
            </a:extLst>
          </p:cNvPr>
          <p:cNvCxnSpPr>
            <a:cxnSpLocks/>
          </p:cNvCxnSpPr>
          <p:nvPr/>
        </p:nvCxnSpPr>
        <p:spPr>
          <a:xfrm>
            <a:off x="1398011" y="2958725"/>
            <a:ext cx="29453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64A700F-113D-4A10-8391-E0D086932E40}"/>
              </a:ext>
            </a:extLst>
          </p:cNvPr>
          <p:cNvCxnSpPr>
            <a:cxnSpLocks/>
          </p:cNvCxnSpPr>
          <p:nvPr/>
        </p:nvCxnSpPr>
        <p:spPr>
          <a:xfrm>
            <a:off x="4886998" y="3334861"/>
            <a:ext cx="3075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FA10744-58FB-4F0D-8786-1CD71FAD98B4}"/>
              </a:ext>
            </a:extLst>
          </p:cNvPr>
          <p:cNvCxnSpPr>
            <a:cxnSpLocks/>
          </p:cNvCxnSpPr>
          <p:nvPr/>
        </p:nvCxnSpPr>
        <p:spPr>
          <a:xfrm>
            <a:off x="1345202" y="3522929"/>
            <a:ext cx="38493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4DD8FD6-F0CE-4FA0-A3E2-283D602F32F7}"/>
              </a:ext>
            </a:extLst>
          </p:cNvPr>
          <p:cNvCxnSpPr>
            <a:cxnSpLocks/>
          </p:cNvCxnSpPr>
          <p:nvPr/>
        </p:nvCxnSpPr>
        <p:spPr>
          <a:xfrm>
            <a:off x="1345202" y="3733695"/>
            <a:ext cx="24242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7A38C0D-D01A-42F2-BC22-A628C5361147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2842645" y="4129286"/>
            <a:ext cx="2424266" cy="1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3370F4-0139-48E6-8867-4E6090067A43}"/>
              </a:ext>
            </a:extLst>
          </p:cNvPr>
          <p:cNvCxnSpPr>
            <a:cxnSpLocks/>
          </p:cNvCxnSpPr>
          <p:nvPr/>
        </p:nvCxnSpPr>
        <p:spPr>
          <a:xfrm>
            <a:off x="1345202" y="4322219"/>
            <a:ext cx="38493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5E9CB94-24FF-4FCE-AE4C-957469C6C6D7}"/>
              </a:ext>
            </a:extLst>
          </p:cNvPr>
          <p:cNvCxnSpPr>
            <a:cxnSpLocks/>
          </p:cNvCxnSpPr>
          <p:nvPr/>
        </p:nvCxnSpPr>
        <p:spPr>
          <a:xfrm>
            <a:off x="1345202" y="4507044"/>
            <a:ext cx="38493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51C0E3A-22E6-48C7-A351-494791A5A3A5}"/>
              </a:ext>
            </a:extLst>
          </p:cNvPr>
          <p:cNvCxnSpPr>
            <a:cxnSpLocks/>
          </p:cNvCxnSpPr>
          <p:nvPr/>
        </p:nvCxnSpPr>
        <p:spPr>
          <a:xfrm>
            <a:off x="1345202" y="4716188"/>
            <a:ext cx="38493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BFC6830-BDAC-4643-9400-E5E6A29BC2F5}"/>
              </a:ext>
            </a:extLst>
          </p:cNvPr>
          <p:cNvCxnSpPr>
            <a:cxnSpLocks/>
          </p:cNvCxnSpPr>
          <p:nvPr/>
        </p:nvCxnSpPr>
        <p:spPr>
          <a:xfrm>
            <a:off x="4343400" y="5316060"/>
            <a:ext cx="8511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11BAD1F-9950-4D79-BC1C-2243DC829FAB}"/>
              </a:ext>
            </a:extLst>
          </p:cNvPr>
          <p:cNvCxnSpPr>
            <a:cxnSpLocks/>
          </p:cNvCxnSpPr>
          <p:nvPr/>
        </p:nvCxnSpPr>
        <p:spPr>
          <a:xfrm>
            <a:off x="1345202" y="5502507"/>
            <a:ext cx="4884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DF78286-3041-4238-A7DC-653AA64643DB}"/>
              </a:ext>
            </a:extLst>
          </p:cNvPr>
          <p:cNvCxnSpPr>
            <a:cxnSpLocks/>
          </p:cNvCxnSpPr>
          <p:nvPr/>
        </p:nvCxnSpPr>
        <p:spPr>
          <a:xfrm>
            <a:off x="3769468" y="5688954"/>
            <a:ext cx="14251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2369154-F5D3-4EA1-9F18-409A9D6FC6C8}"/>
              </a:ext>
            </a:extLst>
          </p:cNvPr>
          <p:cNvCxnSpPr>
            <a:cxnSpLocks/>
          </p:cNvCxnSpPr>
          <p:nvPr/>
        </p:nvCxnSpPr>
        <p:spPr>
          <a:xfrm>
            <a:off x="1398011" y="5894856"/>
            <a:ext cx="37430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E3D6AF-9DF9-449C-921D-0675A1354A9E}"/>
              </a:ext>
            </a:extLst>
          </p:cNvPr>
          <p:cNvCxnSpPr>
            <a:cxnSpLocks/>
          </p:cNvCxnSpPr>
          <p:nvPr/>
        </p:nvCxnSpPr>
        <p:spPr>
          <a:xfrm>
            <a:off x="1345202" y="6091030"/>
            <a:ext cx="9797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4449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Approach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Language Models are Unsupervised Multitask Learner (Radford et al, 2019)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67586" name="Picture 2" descr="Why adding the two bytes of UTF-8 encoding doesn't give the code point of  the character? - Stack Overflow">
            <a:extLst>
              <a:ext uri="{FF2B5EF4-FFF2-40B4-BE49-F238E27FC236}">
                <a16:creationId xmlns:a16="http://schemas.microsoft.com/office/drawing/2014/main" id="{EE9A85E1-0919-464E-9DBC-3A9F35B0B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460" y="4786067"/>
            <a:ext cx="64389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E7EEB0-BFDD-4BFA-A249-9199DDE3244E}"/>
              </a:ext>
            </a:extLst>
          </p:cNvPr>
          <p:cNvSpPr txBox="1"/>
          <p:nvPr/>
        </p:nvSpPr>
        <p:spPr>
          <a:xfrm>
            <a:off x="3409068" y="1680774"/>
            <a:ext cx="537386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/>
              <a:t>Unicode</a:t>
            </a:r>
            <a:r>
              <a:rPr lang="ko-KR" altLang="en-US" sz="1400" b="1" u="sng" dirty="0"/>
              <a:t>에서는 </a:t>
            </a:r>
            <a:r>
              <a:rPr lang="en-US" altLang="ko-KR" sz="1400" b="1" u="sng" dirty="0"/>
              <a:t>‘</a:t>
            </a:r>
            <a:r>
              <a:rPr lang="ko-KR" altLang="en-US" sz="1400" b="1" u="sng" dirty="0"/>
              <a:t>가</a:t>
            </a:r>
            <a:r>
              <a:rPr lang="en-US" altLang="ko-KR" sz="1400" b="1" u="sng" dirty="0"/>
              <a:t>’, ‘</a:t>
            </a:r>
            <a:r>
              <a:rPr lang="ko-KR" altLang="en-US" sz="1400" b="1" u="sng" dirty="0"/>
              <a:t>나</a:t>
            </a:r>
            <a:r>
              <a:rPr lang="en-US" altLang="ko-KR" sz="1400" b="1" u="sng" dirty="0"/>
              <a:t>‘, ‘</a:t>
            </a:r>
            <a:r>
              <a:rPr lang="ko-KR" altLang="en-US" sz="1400" b="1" u="sng" dirty="0"/>
              <a:t>다</a:t>
            </a:r>
            <a:r>
              <a:rPr lang="en-US" altLang="ko-KR" sz="1400" b="1" u="sng" dirty="0"/>
              <a:t>＇ </a:t>
            </a:r>
            <a:r>
              <a:rPr lang="ko-KR" altLang="en-US" sz="1400" b="1" u="sng" dirty="0"/>
              <a:t>등의 문자가 모두 한 개의 문자로서 처리되며 서로 다른 하나의 문자로 취급 됨</a:t>
            </a:r>
            <a:r>
              <a:rPr lang="en-US" altLang="ko-KR" sz="1400" b="1" u="sng" dirty="0"/>
              <a:t>. (</a:t>
            </a:r>
            <a:r>
              <a:rPr lang="ko-KR" altLang="en-US" sz="1400" b="1" u="sng" dirty="0"/>
              <a:t>모든 </a:t>
            </a:r>
            <a:r>
              <a:rPr lang="en-US" altLang="ko-KR" sz="1400" b="1" u="sng" dirty="0"/>
              <a:t>Unicode</a:t>
            </a:r>
            <a:r>
              <a:rPr lang="ko-KR" altLang="en-US" sz="1400" b="1" u="sng" dirty="0"/>
              <a:t>를 포함하려면 </a:t>
            </a:r>
            <a:r>
              <a:rPr lang="en-US" altLang="ko-KR" sz="1400" b="1" u="sng" dirty="0"/>
              <a:t>130,000</a:t>
            </a:r>
            <a:r>
              <a:rPr lang="ko-KR" altLang="en-US" sz="1400" b="1" u="sng" dirty="0"/>
              <a:t>개가 있어야 함</a:t>
            </a:r>
            <a:r>
              <a:rPr lang="en-US" altLang="ko-KR" sz="1400" b="1" u="sng" dirty="0"/>
              <a:t>, </a:t>
            </a:r>
            <a:r>
              <a:rPr lang="ko-KR" altLang="en-US" sz="1400" b="1" u="sng" dirty="0"/>
              <a:t>한글은 예시임</a:t>
            </a:r>
            <a:r>
              <a:rPr lang="en-US" altLang="ko-KR" sz="1400" b="1" u="sng" dirty="0"/>
              <a:t>. GPT2</a:t>
            </a:r>
            <a:r>
              <a:rPr lang="ko-KR" altLang="en-US" sz="1400" b="1" u="sng" dirty="0"/>
              <a:t>에 한글이 포함된 것은 아님</a:t>
            </a:r>
            <a:r>
              <a:rPr lang="en-US" altLang="ko-KR" sz="1400" b="1" u="sng" dirty="0"/>
              <a:t>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u="sng" dirty="0"/>
              <a:t>Byte </a:t>
            </a:r>
            <a:r>
              <a:rPr lang="ko-KR" altLang="en-US" sz="1400" b="1" u="sng" dirty="0"/>
              <a:t>레벨에서 </a:t>
            </a:r>
            <a:r>
              <a:rPr lang="en-US" altLang="ko-KR" sz="1400" b="1" u="sng" dirty="0"/>
              <a:t>‘</a:t>
            </a:r>
            <a:r>
              <a:rPr lang="ko-KR" altLang="en-US" sz="1400" b="1" u="sng" dirty="0"/>
              <a:t>가</a:t>
            </a:r>
            <a:r>
              <a:rPr lang="en-US" altLang="ko-KR" sz="1400" b="1" u="sng" dirty="0"/>
              <a:t>＇</a:t>
            </a:r>
            <a:r>
              <a:rPr lang="ko-KR" altLang="en-US" sz="1400" b="1" u="sng" dirty="0"/>
              <a:t>는 </a:t>
            </a:r>
            <a:r>
              <a:rPr lang="en-US" altLang="ko-KR" sz="1400" b="1" u="sng" dirty="0"/>
              <a:t>3</a:t>
            </a:r>
            <a:r>
              <a:rPr lang="ko-KR" altLang="en-US" sz="1400" b="1" u="sng" dirty="0"/>
              <a:t>개의 바이트로 구성됨 </a:t>
            </a:r>
            <a:r>
              <a:rPr lang="en-US" altLang="ko-KR" sz="1400" b="1" u="sng" dirty="0"/>
              <a:t>(</a:t>
            </a:r>
            <a:r>
              <a:rPr lang="ko-KR" altLang="en-US" sz="1400" b="1" u="sng" dirty="0"/>
              <a:t>한글의 경우</a:t>
            </a:r>
            <a:r>
              <a:rPr lang="en-US" altLang="ko-KR" sz="1400" b="1" u="sng" dirty="0"/>
              <a:t>) </a:t>
            </a:r>
            <a:r>
              <a:rPr lang="ko-KR" altLang="en-US" sz="1400" b="1" u="sng" dirty="0"/>
              <a:t>따라서 </a:t>
            </a:r>
            <a:r>
              <a:rPr lang="en-US" altLang="ko-KR" sz="1400" b="1" u="sng" dirty="0"/>
              <a:t>GPT2</a:t>
            </a:r>
            <a:r>
              <a:rPr lang="ko-KR" altLang="en-US" sz="1400" b="1" u="sng" dirty="0"/>
              <a:t>는 </a:t>
            </a:r>
            <a:r>
              <a:rPr lang="en-US" altLang="ko-KR" sz="1400" b="1" u="sng" dirty="0"/>
              <a:t>‘</a:t>
            </a:r>
            <a:r>
              <a:rPr lang="ko-KR" altLang="en-US" sz="1400" b="1" u="sng" dirty="0"/>
              <a:t>가</a:t>
            </a:r>
            <a:r>
              <a:rPr lang="en-US" altLang="ko-KR" sz="1400" b="1" u="sng" dirty="0"/>
              <a:t>＇</a:t>
            </a:r>
            <a:r>
              <a:rPr lang="ko-KR" altLang="en-US" sz="1400" b="1" u="sng" dirty="0"/>
              <a:t>를 </a:t>
            </a:r>
            <a:r>
              <a:rPr lang="en-US" altLang="ko-KR" sz="1400" b="1" u="sng" dirty="0"/>
              <a:t>3</a:t>
            </a:r>
            <a:r>
              <a:rPr lang="ko-KR" altLang="en-US" sz="1400" b="1" u="sng" dirty="0"/>
              <a:t>개의 바이트로 분할한 뒤에 바이트 레벨 </a:t>
            </a:r>
            <a:r>
              <a:rPr lang="en-US" altLang="ko-KR" sz="1400" b="1" u="sng" dirty="0"/>
              <a:t>BPE</a:t>
            </a:r>
            <a:r>
              <a:rPr lang="ko-KR" altLang="en-US" sz="1400" b="1" u="sng" dirty="0"/>
              <a:t>를 수행한 것</a:t>
            </a:r>
            <a:r>
              <a:rPr lang="en-US" altLang="ko-KR" sz="1400" b="1" u="sng" dirty="0"/>
              <a:t>. (Byte</a:t>
            </a:r>
            <a:r>
              <a:rPr lang="ko-KR" altLang="en-US" sz="1400" b="1" u="sng" dirty="0"/>
              <a:t>는 </a:t>
            </a:r>
            <a:r>
              <a:rPr lang="en-US" altLang="ko-KR" sz="1400" b="1" u="sng" dirty="0"/>
              <a:t>256</a:t>
            </a:r>
            <a:r>
              <a:rPr lang="ko-KR" altLang="en-US" sz="1400" b="1" u="sng" dirty="0"/>
              <a:t>개로 모든 것을 커버 가능</a:t>
            </a:r>
            <a:r>
              <a:rPr lang="en-US" altLang="ko-KR" sz="1400" b="1" u="sng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u="sng" dirty="0"/>
              <a:t>따라서 절대 </a:t>
            </a:r>
            <a:r>
              <a:rPr lang="en-US" altLang="ko-KR" sz="1400" b="1" u="sng" dirty="0"/>
              <a:t>OOV</a:t>
            </a:r>
            <a:r>
              <a:rPr lang="ko-KR" altLang="en-US" sz="1400" b="1" u="sng" dirty="0"/>
              <a:t>가 발생하지 않음</a:t>
            </a:r>
            <a:r>
              <a:rPr lang="en-US" altLang="ko-KR" sz="1400" b="1" u="sn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534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Approach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Language Models are Unsupervised Multitask Learner (Radford et al, 2019)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2F65F5-2E8C-477C-8FB9-AEEACC956421}"/>
              </a:ext>
            </a:extLst>
          </p:cNvPr>
          <p:cNvSpPr txBox="1"/>
          <p:nvPr/>
        </p:nvSpPr>
        <p:spPr>
          <a:xfrm>
            <a:off x="5908433" y="2504478"/>
            <a:ext cx="584258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small, medium, large, </a:t>
            </a:r>
            <a:r>
              <a:rPr lang="en-US" altLang="ko-KR" sz="1600" b="1" u="sng" dirty="0" err="1"/>
              <a:t>xlarge</a:t>
            </a:r>
            <a:r>
              <a:rPr lang="ko-KR" altLang="en-US" sz="1600" b="1" u="sng" dirty="0"/>
              <a:t>로 총 </a:t>
            </a:r>
            <a:r>
              <a:rPr lang="en-US" altLang="ko-KR" sz="1600" b="1" u="sng" dirty="0"/>
              <a:t>4</a:t>
            </a:r>
            <a:r>
              <a:rPr lang="ko-KR" altLang="en-US" sz="1600" b="1" u="sng" dirty="0"/>
              <a:t>가지 사이즈의 모델을 학습 시켰으며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구조는 </a:t>
            </a:r>
            <a:r>
              <a:rPr lang="en-US" altLang="ko-KR" sz="1600" b="1" u="sng" dirty="0"/>
              <a:t>GPT-1</a:t>
            </a:r>
            <a:r>
              <a:rPr lang="ko-KR" altLang="en-US" sz="1600" b="1" u="sng" dirty="0"/>
              <a:t>과 동일함</a:t>
            </a:r>
            <a:r>
              <a:rPr lang="en-US" altLang="ko-KR" sz="1600" b="1" u="sng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Pre-LN </a:t>
            </a:r>
            <a:r>
              <a:rPr lang="ko-KR" altLang="en-US" sz="1600" b="1" u="sng" dirty="0"/>
              <a:t>구조를 사용하였으며</a:t>
            </a:r>
            <a:r>
              <a:rPr lang="en-US" altLang="ko-KR" sz="1600" b="1" u="sng" dirty="0"/>
              <a:t>, Residual branch</a:t>
            </a:r>
            <a:r>
              <a:rPr lang="ko-KR" altLang="en-US" sz="1600" b="1" u="sng" dirty="0"/>
              <a:t>의 폭발을 막기 위해 </a:t>
            </a:r>
            <a:r>
              <a:rPr lang="en-US" altLang="ko-KR" sz="1600" b="1" u="sng" dirty="0"/>
              <a:t>Residual layer</a:t>
            </a:r>
            <a:r>
              <a:rPr lang="ko-KR" altLang="en-US" sz="1600" b="1" u="sng" dirty="0"/>
              <a:t>에 </a:t>
            </a:r>
            <a:r>
              <a:rPr lang="en-US" altLang="ko-KR" sz="1600" b="1" u="sng" dirty="0"/>
              <a:t>1/sqrt(N)</a:t>
            </a:r>
            <a:r>
              <a:rPr lang="ko-KR" altLang="en-US" sz="1600" b="1" u="sng" dirty="0"/>
              <a:t>의 </a:t>
            </a:r>
            <a:r>
              <a:rPr lang="en-US" altLang="ko-KR" sz="1600" b="1" u="sng" dirty="0"/>
              <a:t>Normalization</a:t>
            </a:r>
            <a:r>
              <a:rPr lang="ko-KR" altLang="en-US" sz="1600" b="1" u="sng" dirty="0"/>
              <a:t>을 적용했음</a:t>
            </a:r>
            <a:r>
              <a:rPr lang="en-US" altLang="ko-KR" sz="1600" b="1" u="sng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LN</a:t>
            </a:r>
            <a:r>
              <a:rPr lang="ko-KR" altLang="en-US" sz="1600" b="1" u="sng" dirty="0"/>
              <a:t>과 </a:t>
            </a:r>
            <a:r>
              <a:rPr lang="en-US" altLang="ko-KR" sz="1600" b="1" u="sng" dirty="0"/>
              <a:t>Transformer Residual branch</a:t>
            </a:r>
            <a:r>
              <a:rPr lang="ko-KR" altLang="en-US" sz="1600" b="1" u="sng" dirty="0"/>
              <a:t>의 종속성에 대한 자세한 내용은 </a:t>
            </a:r>
            <a:r>
              <a:rPr lang="en-US" altLang="ko-KR" sz="1600" b="1" u="sng" dirty="0">
                <a:hlinkClick r:id="rId2"/>
              </a:rPr>
              <a:t>https://github.com/kakaobrain/nlp-paper-reading/blob/master/notes/Admin.md</a:t>
            </a:r>
            <a:r>
              <a:rPr lang="en-US" altLang="ko-KR" sz="1600" b="1" u="sng" dirty="0"/>
              <a:t> </a:t>
            </a:r>
            <a:r>
              <a:rPr lang="ko-KR" altLang="en-US" sz="1600" b="1" u="sng" dirty="0"/>
              <a:t>여기를 참고하세요</a:t>
            </a:r>
            <a:r>
              <a:rPr lang="en-US" altLang="ko-KR" sz="1600" b="1" u="sng" dirty="0"/>
              <a:t>. (+ </a:t>
            </a:r>
            <a:r>
              <a:rPr lang="ko-KR" altLang="en-US" sz="1600" b="1" u="sng" dirty="0"/>
              <a:t>집현전 발표 </a:t>
            </a:r>
            <a:r>
              <a:rPr lang="en-US" altLang="ko-KR" sz="1600" b="1" u="sng" dirty="0"/>
              <a:t>: Translation Survey vol2</a:t>
            </a:r>
            <a:r>
              <a:rPr lang="ko-KR" altLang="en-US" sz="1600" b="1" u="sng" dirty="0"/>
              <a:t>에서도 자세히 설명합니다</a:t>
            </a:r>
            <a:r>
              <a:rPr lang="en-US" altLang="ko-KR" sz="1600" b="1" u="sng" dirty="0"/>
              <a:t>.)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66C77D-78CE-4507-BF28-492CF4631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42" y="1659237"/>
            <a:ext cx="3894897" cy="20845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17C4A0-EA9B-4EA4-8B56-37E905F6D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97" y="3904862"/>
            <a:ext cx="4825586" cy="27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18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6541BF5F-659D-49AB-8E9A-CCD5961DC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99F32C-543C-4CAE-812A-7D851E8EF14E}"/>
              </a:ext>
            </a:extLst>
          </p:cNvPr>
          <p:cNvSpPr txBox="1"/>
          <p:nvPr/>
        </p:nvSpPr>
        <p:spPr>
          <a:xfrm>
            <a:off x="4749072" y="5019720"/>
            <a:ext cx="2693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/>
              <a:t>Experiments</a:t>
            </a:r>
            <a:endParaRPr lang="ko-KR" altLang="en-US" sz="2800" b="1" dirty="0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95FE8A56-9ADF-4C76-BD0F-1A4F3A342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098542"/>
            <a:ext cx="9144000" cy="1552743"/>
          </a:xfrm>
        </p:spPr>
        <p:txBody>
          <a:bodyPr>
            <a:normAutofit/>
          </a:bodyPr>
          <a:lstStyle/>
          <a:p>
            <a:r>
              <a:rPr lang="en-US" altLang="ko-KR" sz="6600" b="1" dirty="0"/>
              <a:t>GPT-2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263050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dirty="0"/>
              <a:t>Experiments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Language Models are Unsupervised Multitask Learner (Radford et al, 2019)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69634" name="Picture 2" descr="image">
            <a:extLst>
              <a:ext uri="{FF2B5EF4-FFF2-40B4-BE49-F238E27FC236}">
                <a16:creationId xmlns:a16="http://schemas.microsoft.com/office/drawing/2014/main" id="{24155E20-5670-4AFC-9863-8DC1C82888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46"/>
          <a:stretch/>
        </p:blipFill>
        <p:spPr bwMode="auto">
          <a:xfrm>
            <a:off x="1716643" y="5919890"/>
            <a:ext cx="5143500" cy="25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AC892B-2D72-4EF7-8001-10DEDFA98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43" y="2801566"/>
            <a:ext cx="8758713" cy="228786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5A85AC1-F528-4A17-A7CB-B6264F8E915E}"/>
              </a:ext>
            </a:extLst>
          </p:cNvPr>
          <p:cNvCxnSpPr/>
          <p:nvPr/>
        </p:nvCxnSpPr>
        <p:spPr>
          <a:xfrm>
            <a:off x="2743200" y="3769468"/>
            <a:ext cx="0" cy="20428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3788B83-89EF-4CFC-9210-435E343D231B}"/>
              </a:ext>
            </a:extLst>
          </p:cNvPr>
          <p:cNvSpPr txBox="1"/>
          <p:nvPr/>
        </p:nvSpPr>
        <p:spPr>
          <a:xfrm>
            <a:off x="2823650" y="2005321"/>
            <a:ext cx="6544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LM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tasks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:</a:t>
            </a:r>
            <a:r>
              <a:rPr lang="ko-KR" altLang="en-US" sz="1600" b="1" u="sng" dirty="0"/>
              <a:t> 대부분에서 </a:t>
            </a:r>
            <a:r>
              <a:rPr lang="en-US" altLang="ko-KR" sz="1600" b="1" u="sng" dirty="0" err="1"/>
              <a:t>SoTA</a:t>
            </a:r>
            <a:r>
              <a:rPr lang="en-US" altLang="ko-KR" sz="1600" b="1" u="sng" dirty="0"/>
              <a:t> </a:t>
            </a:r>
            <a:r>
              <a:rPr lang="ko-KR" altLang="en-US" sz="1600" b="1" u="sng" dirty="0"/>
              <a:t>기록</a:t>
            </a: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특히 상당히 어려운 태스크에 속하는 </a:t>
            </a:r>
            <a:r>
              <a:rPr lang="en-US" altLang="ko-KR" sz="1600" b="1" u="sng" dirty="0"/>
              <a:t>LAMBADA</a:t>
            </a:r>
            <a:r>
              <a:rPr lang="ko-KR" altLang="en-US" sz="1600" b="1" u="sng" dirty="0"/>
              <a:t>에서도 </a:t>
            </a:r>
            <a:r>
              <a:rPr lang="en-US" altLang="ko-KR" sz="1600" b="1" u="sng" dirty="0" err="1"/>
              <a:t>SoTA</a:t>
            </a:r>
            <a:r>
              <a:rPr lang="en-US" altLang="ko-KR" sz="1600" b="1" u="sng" dirty="0"/>
              <a:t> </a:t>
            </a:r>
            <a:r>
              <a:rPr lang="ko-KR" altLang="en-US" sz="1600" b="1" u="sng" dirty="0"/>
              <a:t>기록 </a:t>
            </a:r>
            <a:endParaRPr lang="en-US" altLang="ko-KR" sz="1600" b="1" u="sng" dirty="0"/>
          </a:p>
        </p:txBody>
      </p:sp>
    </p:spTree>
    <p:extLst>
      <p:ext uri="{BB962C8B-B14F-4D97-AF65-F5344CB8AC3E}">
        <p14:creationId xmlns:p14="http://schemas.microsoft.com/office/powerpoint/2010/main" val="22145589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Memory Networks for Language Understanding - ppt video online download">
            <a:extLst>
              <a:ext uri="{FF2B5EF4-FFF2-40B4-BE49-F238E27FC236}">
                <a16:creationId xmlns:a16="http://schemas.microsoft.com/office/drawing/2014/main" id="{BAD3AFA0-730B-4BEB-AE04-92915E4C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898" y="2101126"/>
            <a:ext cx="7564842" cy="425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Experiments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Language Models are Unsupervised Multitask Learner (Radford et al, 2019)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616D4E-ED14-40E9-8C43-747B48C4C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86" y="3060572"/>
            <a:ext cx="4650533" cy="26034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6B80CF-3BE7-49BC-A2B5-3C27D0BFE501}"/>
              </a:ext>
            </a:extLst>
          </p:cNvPr>
          <p:cNvSpPr txBox="1"/>
          <p:nvPr/>
        </p:nvSpPr>
        <p:spPr>
          <a:xfrm>
            <a:off x="2709186" y="1613635"/>
            <a:ext cx="6773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CBT </a:t>
            </a:r>
            <a:r>
              <a:rPr lang="ko-KR" altLang="en-US" sz="1600" b="1" u="sng" dirty="0"/>
              <a:t>테스트에서도 </a:t>
            </a:r>
            <a:r>
              <a:rPr lang="en-US" altLang="ko-KR" sz="1600" b="1" u="sng" dirty="0" err="1"/>
              <a:t>SoTA</a:t>
            </a:r>
            <a:r>
              <a:rPr lang="ko-KR" altLang="en-US" sz="1600" b="1" u="sng" dirty="0"/>
              <a:t>를 기록하며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인간 수준과 거리를 좁혔음</a:t>
            </a:r>
            <a:r>
              <a:rPr lang="en-US" altLang="ko-KR" sz="1600" b="1" u="sn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32407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Introduction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Language Models are Unsupervised Multitask Learner (Radford et al, 2019)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7DA546-5602-469B-826C-388802864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31" y="2485076"/>
            <a:ext cx="5019401" cy="3719611"/>
          </a:xfrm>
          <a:prstGeom prst="rect">
            <a:avLst/>
          </a:prstGeom>
        </p:spPr>
      </p:pic>
      <p:pic>
        <p:nvPicPr>
          <p:cNvPr id="70658" name="Picture 2" descr="Using Winograd Schemas for Evaluation of Implicit Information Extraction  Systems Ivan Rygaev, Dialogue 2017 Laboratory of Computational Linguistics  Institute. - ppt download">
            <a:extLst>
              <a:ext uri="{FF2B5EF4-FFF2-40B4-BE49-F238E27FC236}">
                <a16:creationId xmlns:a16="http://schemas.microsoft.com/office/drawing/2014/main" id="{3CAC5456-71EF-40B8-AF96-9356E016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104" y="2503405"/>
            <a:ext cx="4935043" cy="370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E058DD-D483-44F2-A54F-9BC28ADE0CEC}"/>
              </a:ext>
            </a:extLst>
          </p:cNvPr>
          <p:cNvSpPr txBox="1"/>
          <p:nvPr/>
        </p:nvSpPr>
        <p:spPr>
          <a:xfrm>
            <a:off x="1883623" y="1606808"/>
            <a:ext cx="8218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Coreference Resolution </a:t>
            </a:r>
            <a:r>
              <a:rPr lang="ko-KR" altLang="en-US" sz="1600" b="1" u="sng" dirty="0"/>
              <a:t>태스크인 </a:t>
            </a:r>
            <a:r>
              <a:rPr lang="en-US" altLang="ko-KR" sz="1600" b="1" u="sng" dirty="0"/>
              <a:t>Winograd Challenge </a:t>
            </a:r>
            <a:r>
              <a:rPr lang="ko-KR" altLang="en-US" sz="1600" b="1" u="sng" dirty="0"/>
              <a:t>태스크에서 </a:t>
            </a:r>
            <a:r>
              <a:rPr lang="en-US" altLang="ko-KR" sz="1600" b="1" u="sng" dirty="0" err="1"/>
              <a:t>SoTA</a:t>
            </a:r>
            <a:r>
              <a:rPr lang="ko-KR" altLang="en-US" sz="1600" b="1" u="sng" dirty="0"/>
              <a:t>를 기록함</a:t>
            </a:r>
            <a:r>
              <a:rPr lang="en-US" altLang="ko-KR" sz="1600" b="1" u="sn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94000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Experiments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Language Models are Unsupervised Multitask Learner (Radford et al, 2019)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B9E7EB-DDAC-4F31-82B9-24EDF28B9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23" y="1550786"/>
            <a:ext cx="4968334" cy="51398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3B61CA-249B-4235-8EF7-91C584E11283}"/>
              </a:ext>
            </a:extLst>
          </p:cNvPr>
          <p:cNvSpPr txBox="1"/>
          <p:nvPr/>
        </p:nvSpPr>
        <p:spPr>
          <a:xfrm>
            <a:off x="6021502" y="1905802"/>
            <a:ext cx="505289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 err="1"/>
              <a:t>CoQA</a:t>
            </a:r>
            <a:r>
              <a:rPr lang="en-US" altLang="ko-KR" sz="1600" b="1" u="sng" dirty="0"/>
              <a:t>(</a:t>
            </a:r>
            <a:r>
              <a:rPr lang="ko-KR" altLang="en-US" sz="1600" b="1" u="sng" dirty="0"/>
              <a:t>대화형 </a:t>
            </a:r>
            <a:r>
              <a:rPr lang="en-US" altLang="ko-KR" sz="1600" b="1" u="sng" dirty="0"/>
              <a:t>QA)</a:t>
            </a:r>
            <a:r>
              <a:rPr lang="ko-KR" altLang="en-US" sz="1600" b="1" u="sng" dirty="0"/>
              <a:t>에서 현 </a:t>
            </a:r>
            <a:r>
              <a:rPr lang="en-US" altLang="ko-KR" sz="1600" b="1" u="sng" dirty="0" err="1"/>
              <a:t>SoTA</a:t>
            </a:r>
            <a:r>
              <a:rPr lang="ko-KR" altLang="en-US" sz="1600" b="1" u="sng" dirty="0"/>
              <a:t>의 </a:t>
            </a:r>
            <a:r>
              <a:rPr lang="en-US" altLang="ko-KR" sz="1600" b="1" u="sng" dirty="0"/>
              <a:t>¾ </a:t>
            </a:r>
            <a:r>
              <a:rPr lang="ko-KR" altLang="en-US" sz="1600" b="1" u="sng" dirty="0"/>
              <a:t>성능을 거둠</a:t>
            </a:r>
            <a:r>
              <a:rPr lang="en-US" altLang="ko-KR" sz="1600" b="1" u="sng" dirty="0"/>
              <a:t>.</a:t>
            </a:r>
          </a:p>
          <a:p>
            <a:endParaRPr lang="en-US" altLang="ko-KR" sz="1600" b="1" u="sng" dirty="0"/>
          </a:p>
          <a:p>
            <a:endParaRPr lang="en-US" altLang="ko-KR" sz="1600" b="1" u="sng" dirty="0"/>
          </a:p>
          <a:p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대화를 모두 연결하고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마지막에 </a:t>
            </a:r>
            <a:r>
              <a:rPr lang="en-US" altLang="ko-KR" sz="1600" b="1" u="sng" dirty="0"/>
              <a:t>“A : “</a:t>
            </a:r>
            <a:r>
              <a:rPr lang="ko-KR" altLang="en-US" sz="1600" b="1" u="sng" dirty="0"/>
              <a:t>로 입력을 마치면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정답을 유추하는 방식으로 </a:t>
            </a:r>
            <a:r>
              <a:rPr lang="en-US" altLang="ko-KR" sz="1600" b="1" u="sng" dirty="0"/>
              <a:t>Zero-shot </a:t>
            </a:r>
            <a:r>
              <a:rPr lang="ko-KR" altLang="en-US" sz="1600" b="1" u="sng" dirty="0" err="1"/>
              <a:t>인퍼런스</a:t>
            </a:r>
            <a:r>
              <a:rPr lang="ko-KR" altLang="en-US" sz="1600" b="1" u="sng" dirty="0"/>
              <a:t> 수행</a:t>
            </a: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Context Q: question1 A: answer1 Q: question2 A: answer2 Q: question3 A: _____ </a:t>
            </a:r>
            <a:r>
              <a:rPr lang="ko-KR" altLang="en-US" sz="1600" b="1" u="sng" dirty="0"/>
              <a:t>→ </a:t>
            </a:r>
            <a:r>
              <a:rPr lang="en-US" altLang="ko-KR" sz="1600" b="1" u="sng" dirty="0"/>
              <a:t>answer3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BERT</a:t>
            </a:r>
            <a:r>
              <a:rPr lang="ko-KR" altLang="en-US" sz="1600" b="1" u="sng" dirty="0"/>
              <a:t>가 </a:t>
            </a:r>
            <a:r>
              <a:rPr lang="en-US" altLang="ko-KR" sz="1600" b="1" u="sng" dirty="0"/>
              <a:t>89</a:t>
            </a:r>
            <a:r>
              <a:rPr lang="ko-KR" altLang="en-US" sz="1600" b="1" u="sng" dirty="0"/>
              <a:t>점으로 </a:t>
            </a:r>
            <a:r>
              <a:rPr lang="en-US" altLang="ko-KR" sz="1600" b="1" u="sng" dirty="0" err="1"/>
              <a:t>SoTA</a:t>
            </a:r>
            <a:r>
              <a:rPr lang="ko-KR" altLang="en-US" sz="1600" b="1" u="sng" dirty="0"/>
              <a:t>를 기록 중인데 </a:t>
            </a:r>
            <a:r>
              <a:rPr lang="en-US" altLang="ko-KR" sz="1600" b="1" u="sng" dirty="0"/>
              <a:t>GPT2</a:t>
            </a:r>
            <a:r>
              <a:rPr lang="ko-KR" altLang="en-US" sz="1600" b="1" u="sng" dirty="0"/>
              <a:t>는 </a:t>
            </a:r>
            <a:r>
              <a:rPr lang="en-US" altLang="ko-KR" sz="1600" b="1" u="sng" dirty="0"/>
              <a:t>55</a:t>
            </a:r>
            <a:r>
              <a:rPr lang="ko-KR" altLang="en-US" sz="1600" b="1" u="sng" dirty="0"/>
              <a:t>점의 성적을 거두었음</a:t>
            </a:r>
            <a:r>
              <a:rPr lang="en-US" altLang="ko-KR" sz="1600" b="1" u="sng" dirty="0"/>
              <a:t>. </a:t>
            </a:r>
            <a:r>
              <a:rPr lang="ko-KR" altLang="en-US" sz="1600" b="1" u="sng" dirty="0"/>
              <a:t>놀라운 것은 </a:t>
            </a:r>
            <a:r>
              <a:rPr lang="en-US" altLang="ko-KR" sz="1600" b="1" u="sng" dirty="0"/>
              <a:t>finetuning </a:t>
            </a:r>
            <a:r>
              <a:rPr lang="ko-KR" altLang="en-US" sz="1600" b="1" u="sng" dirty="0"/>
              <a:t>데이터를 전혀 사용하지 않았다는 것</a:t>
            </a:r>
            <a:r>
              <a:rPr lang="en-US" altLang="ko-KR" sz="1600" b="1" u="sng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</p:txBody>
      </p:sp>
    </p:spTree>
    <p:extLst>
      <p:ext uri="{BB962C8B-B14F-4D97-AF65-F5344CB8AC3E}">
        <p14:creationId xmlns:p14="http://schemas.microsoft.com/office/powerpoint/2010/main" val="12980344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Experiments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Language Models are Unsupervised Multitask Learner (Radford et al, 2019)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84B9BD-D76E-4F17-BBD1-2F3435C06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43" y="1449212"/>
            <a:ext cx="3840072" cy="5089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1B7F8B-F3A8-4E63-AE7C-123275208B4D}"/>
              </a:ext>
            </a:extLst>
          </p:cNvPr>
          <p:cNvSpPr txBox="1"/>
          <p:nvPr/>
        </p:nvSpPr>
        <p:spPr>
          <a:xfrm>
            <a:off x="6021502" y="1905802"/>
            <a:ext cx="505289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 err="1"/>
              <a:t>CoQA</a:t>
            </a:r>
            <a:r>
              <a:rPr lang="en-US" altLang="ko-KR" sz="1600" b="1" u="sng" dirty="0"/>
              <a:t>(</a:t>
            </a:r>
            <a:r>
              <a:rPr lang="ko-KR" altLang="en-US" sz="1600" b="1" u="sng" dirty="0"/>
              <a:t>대화형 </a:t>
            </a:r>
            <a:r>
              <a:rPr lang="en-US" altLang="ko-KR" sz="1600" b="1" u="sng" dirty="0"/>
              <a:t>QA)</a:t>
            </a:r>
            <a:r>
              <a:rPr lang="ko-KR" altLang="en-US" sz="1600" b="1" u="sng" dirty="0"/>
              <a:t>에서 현 </a:t>
            </a:r>
            <a:r>
              <a:rPr lang="en-US" altLang="ko-KR" sz="1600" b="1" u="sng" dirty="0" err="1"/>
              <a:t>SoTA</a:t>
            </a:r>
            <a:r>
              <a:rPr lang="ko-KR" altLang="en-US" sz="1600" b="1" u="sng" dirty="0"/>
              <a:t>의 </a:t>
            </a:r>
            <a:r>
              <a:rPr lang="en-US" altLang="ko-KR" sz="1600" b="1" u="sng" dirty="0"/>
              <a:t>¾ </a:t>
            </a:r>
            <a:r>
              <a:rPr lang="ko-KR" altLang="en-US" sz="1600" b="1" u="sng" dirty="0"/>
              <a:t>성능을 거둠</a:t>
            </a:r>
            <a:r>
              <a:rPr lang="en-US" altLang="ko-KR" sz="1600" b="1" u="sng" dirty="0"/>
              <a:t>.</a:t>
            </a:r>
          </a:p>
          <a:p>
            <a:endParaRPr lang="en-US" altLang="ko-KR" sz="1600" b="1" u="sng" dirty="0"/>
          </a:p>
          <a:p>
            <a:endParaRPr lang="en-US" altLang="ko-KR" sz="1600" b="1" u="sng" dirty="0"/>
          </a:p>
          <a:p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대화를 모두 연결하고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마지막에 </a:t>
            </a:r>
            <a:r>
              <a:rPr lang="en-US" altLang="ko-KR" sz="1600" b="1" u="sng" dirty="0"/>
              <a:t>“A : “</a:t>
            </a:r>
            <a:r>
              <a:rPr lang="ko-KR" altLang="en-US" sz="1600" b="1" u="sng" dirty="0"/>
              <a:t>로 입력을 마치면</a:t>
            </a:r>
            <a:r>
              <a:rPr lang="en-US" altLang="ko-KR" sz="1600" b="1" u="sng" dirty="0"/>
              <a:t>, </a:t>
            </a:r>
            <a:r>
              <a:rPr lang="ko-KR" altLang="en-US" sz="1600" b="1" u="sng" dirty="0"/>
              <a:t>정답을 유추하는 방식으로 </a:t>
            </a:r>
            <a:r>
              <a:rPr lang="en-US" altLang="ko-KR" sz="1600" b="1" u="sng" dirty="0"/>
              <a:t>Zero-shot </a:t>
            </a:r>
            <a:r>
              <a:rPr lang="ko-KR" altLang="en-US" sz="1600" b="1" u="sng" dirty="0" err="1"/>
              <a:t>인퍼런스</a:t>
            </a:r>
            <a:r>
              <a:rPr lang="ko-KR" altLang="en-US" sz="1600" b="1" u="sng" dirty="0"/>
              <a:t> 수행</a:t>
            </a: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Context Q: question1 A: answer1 Q: question2 A: answer2 Q: question3 A: _____ </a:t>
            </a:r>
            <a:r>
              <a:rPr lang="ko-KR" altLang="en-US" sz="1600" b="1" u="sng" dirty="0"/>
              <a:t>→ </a:t>
            </a:r>
            <a:r>
              <a:rPr lang="en-US" altLang="ko-KR" sz="1600" b="1" u="sng" dirty="0"/>
              <a:t>answer3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BERT</a:t>
            </a:r>
            <a:r>
              <a:rPr lang="ko-KR" altLang="en-US" sz="1600" b="1" u="sng" dirty="0"/>
              <a:t>가 </a:t>
            </a:r>
            <a:r>
              <a:rPr lang="en-US" altLang="ko-KR" sz="1600" b="1" u="sng" dirty="0"/>
              <a:t>89</a:t>
            </a:r>
            <a:r>
              <a:rPr lang="ko-KR" altLang="en-US" sz="1600" b="1" u="sng" dirty="0"/>
              <a:t>점으로 </a:t>
            </a:r>
            <a:r>
              <a:rPr lang="en-US" altLang="ko-KR" sz="1600" b="1" u="sng" dirty="0" err="1"/>
              <a:t>SoTA</a:t>
            </a:r>
            <a:r>
              <a:rPr lang="ko-KR" altLang="en-US" sz="1600" b="1" u="sng" dirty="0"/>
              <a:t>를 기록 중인데 </a:t>
            </a:r>
            <a:r>
              <a:rPr lang="en-US" altLang="ko-KR" sz="1600" b="1" u="sng" dirty="0"/>
              <a:t>GPT2</a:t>
            </a:r>
            <a:r>
              <a:rPr lang="ko-KR" altLang="en-US" sz="1600" b="1" u="sng" dirty="0"/>
              <a:t>는 </a:t>
            </a:r>
            <a:r>
              <a:rPr lang="en-US" altLang="ko-KR" sz="1600" b="1" u="sng" dirty="0"/>
              <a:t>55</a:t>
            </a:r>
            <a:r>
              <a:rPr lang="ko-KR" altLang="en-US" sz="1600" b="1" u="sng" dirty="0"/>
              <a:t>점의 성적을 거두었음</a:t>
            </a:r>
            <a:r>
              <a:rPr lang="en-US" altLang="ko-KR" sz="1600" b="1" u="sng" dirty="0"/>
              <a:t>. </a:t>
            </a:r>
            <a:r>
              <a:rPr lang="ko-KR" altLang="en-US" sz="1600" b="1" u="sng" dirty="0"/>
              <a:t>놀라운 것은 </a:t>
            </a:r>
            <a:r>
              <a:rPr lang="en-US" altLang="ko-KR" sz="1600" b="1" u="sng" dirty="0"/>
              <a:t>finetuning </a:t>
            </a:r>
            <a:r>
              <a:rPr lang="ko-KR" altLang="en-US" sz="1600" b="1" u="sng" dirty="0"/>
              <a:t>데이터를 전혀 사용하지 않았다는 것</a:t>
            </a:r>
            <a:r>
              <a:rPr lang="en-US" altLang="ko-KR" sz="1600" b="1" u="sng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</p:txBody>
      </p:sp>
    </p:spTree>
    <p:extLst>
      <p:ext uri="{BB962C8B-B14F-4D97-AF65-F5344CB8AC3E}">
        <p14:creationId xmlns:p14="http://schemas.microsoft.com/office/powerpoint/2010/main" val="2842671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Abstract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</a:t>
            </a:r>
            <a:r>
              <a:rPr lang="en-US" altLang="ko-KR" b="1" u="sng" dirty="0">
                <a:solidFill>
                  <a:schemeClr val="accent1"/>
                </a:solidFill>
              </a:rPr>
              <a:t>Understanding</a:t>
            </a:r>
            <a:r>
              <a:rPr lang="en-US" altLang="ko-KR" b="1" u="sng" dirty="0"/>
              <a:t> by </a:t>
            </a:r>
            <a:r>
              <a:rPr lang="en-US" altLang="ko-KR" b="1" u="sng" dirty="0">
                <a:solidFill>
                  <a:srgbClr val="FF0000"/>
                </a:solidFill>
              </a:rPr>
              <a:t>Generative</a:t>
            </a:r>
            <a:r>
              <a:rPr lang="en-US" altLang="ko-KR" b="1" u="sng" dirty="0"/>
              <a:t> Pre-Training (Radford et al, 2018)</a:t>
            </a:r>
          </a:p>
          <a:p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DA12C1-FC45-4E8C-B3F7-E13EDDC3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685" y="2794008"/>
            <a:ext cx="7269899" cy="3866967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06B3B9D-4AE8-4B6B-9A88-235EA408071A}"/>
              </a:ext>
            </a:extLst>
          </p:cNvPr>
          <p:cNvCxnSpPr>
            <a:cxnSpLocks/>
          </p:cNvCxnSpPr>
          <p:nvPr/>
        </p:nvCxnSpPr>
        <p:spPr>
          <a:xfrm>
            <a:off x="2193381" y="4242886"/>
            <a:ext cx="6935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E97164B-2179-42DB-9E0F-0DCD4C6CCBA1}"/>
              </a:ext>
            </a:extLst>
          </p:cNvPr>
          <p:cNvCxnSpPr>
            <a:cxnSpLocks/>
          </p:cNvCxnSpPr>
          <p:nvPr/>
        </p:nvCxnSpPr>
        <p:spPr>
          <a:xfrm>
            <a:off x="6943907" y="3994885"/>
            <a:ext cx="22154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F28D2F7-E4DE-43C7-83A6-B71190DB5B54}"/>
              </a:ext>
            </a:extLst>
          </p:cNvPr>
          <p:cNvSpPr txBox="1"/>
          <p:nvPr/>
        </p:nvSpPr>
        <p:spPr>
          <a:xfrm>
            <a:off x="1763249" y="1781372"/>
            <a:ext cx="7795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u="sng" dirty="0">
                <a:solidFill>
                  <a:srgbClr val="FF0000"/>
                </a:solidFill>
              </a:rPr>
              <a:t>대량의 </a:t>
            </a:r>
            <a:r>
              <a:rPr lang="en-US" altLang="ko-KR" b="1" u="sng" dirty="0">
                <a:solidFill>
                  <a:srgbClr val="FF0000"/>
                </a:solidFill>
              </a:rPr>
              <a:t>Unlabeled </a:t>
            </a:r>
            <a:r>
              <a:rPr lang="ko-KR" altLang="en-US" b="1" u="sng" dirty="0">
                <a:solidFill>
                  <a:srgbClr val="FF0000"/>
                </a:solidFill>
              </a:rPr>
              <a:t>코퍼스를 이용해 생성 방식의</a:t>
            </a:r>
            <a:r>
              <a:rPr lang="en-US" altLang="ko-KR" b="1" u="sng" dirty="0">
                <a:solidFill>
                  <a:srgbClr val="FF0000"/>
                </a:solidFill>
              </a:rPr>
              <a:t> </a:t>
            </a:r>
            <a:r>
              <a:rPr lang="ko-KR" altLang="en-US" b="1" u="sng" dirty="0">
                <a:solidFill>
                  <a:srgbClr val="FF0000"/>
                </a:solidFill>
              </a:rPr>
              <a:t>사전 학습을 진행</a:t>
            </a:r>
            <a:r>
              <a:rPr lang="ko-KR" altLang="en-US" dirty="0"/>
              <a:t>하고</a:t>
            </a:r>
            <a:endParaRPr lang="en-US" altLang="ko-KR" dirty="0"/>
          </a:p>
          <a:p>
            <a:pPr algn="ctr"/>
            <a:r>
              <a:rPr lang="ko-KR" altLang="en-US" dirty="0"/>
              <a:t>특정한 </a:t>
            </a:r>
            <a:r>
              <a:rPr lang="ko-KR" altLang="en-US" b="1" u="sng" dirty="0">
                <a:solidFill>
                  <a:schemeClr val="accent1"/>
                </a:solidFill>
              </a:rPr>
              <a:t>자연어 이해 태스크에 파인 튜닝</a:t>
            </a:r>
            <a:r>
              <a:rPr lang="ko-KR" altLang="en-US" dirty="0"/>
              <a:t>을 해봤는데 효과가 굉장히 좋았다</a:t>
            </a:r>
            <a:r>
              <a:rPr lang="en-US" altLang="ko-KR" dirty="0"/>
              <a:t>.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0594C8-1FFB-47E1-AA74-44FBAD17239D}"/>
              </a:ext>
            </a:extLst>
          </p:cNvPr>
          <p:cNvCxnSpPr>
            <a:cxnSpLocks/>
          </p:cNvCxnSpPr>
          <p:nvPr/>
        </p:nvCxnSpPr>
        <p:spPr>
          <a:xfrm>
            <a:off x="2193381" y="4471498"/>
            <a:ext cx="6935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9D32F5F-F811-471F-A19E-20725958EE51}"/>
              </a:ext>
            </a:extLst>
          </p:cNvPr>
          <p:cNvCxnSpPr>
            <a:cxnSpLocks/>
          </p:cNvCxnSpPr>
          <p:nvPr/>
        </p:nvCxnSpPr>
        <p:spPr>
          <a:xfrm>
            <a:off x="2193381" y="4715338"/>
            <a:ext cx="1089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3AF227-C38F-4468-BBBA-61451B5E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7054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Experiments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Language Models are Unsupervised Multitask Learner (Radford et al, 2019)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70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2DDB6-8F28-4F48-820B-D11BEEC7351D}"/>
              </a:ext>
            </a:extLst>
          </p:cNvPr>
          <p:cNvSpPr txBox="1"/>
          <p:nvPr/>
        </p:nvSpPr>
        <p:spPr>
          <a:xfrm>
            <a:off x="6440789" y="2559029"/>
            <a:ext cx="513272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Summarization</a:t>
            </a:r>
            <a:r>
              <a:rPr lang="ko-KR" altLang="en-US" sz="1600" b="1" dirty="0"/>
              <a:t>에서 꽤 우수한 성적을 거둠</a:t>
            </a:r>
            <a:r>
              <a:rPr lang="en-US" altLang="ko-KR" sz="16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마찬가지로 몇 개의 </a:t>
            </a:r>
            <a:r>
              <a:rPr lang="en-US" altLang="ko-KR" sz="1600" b="1" dirty="0"/>
              <a:t>example</a:t>
            </a:r>
            <a:r>
              <a:rPr lang="ko-KR" altLang="en-US" sz="1600" b="1" dirty="0"/>
              <a:t>을 보여주는 방식으로 </a:t>
            </a:r>
            <a:r>
              <a:rPr lang="ko-KR" altLang="en-US" sz="1600" b="1" dirty="0" err="1"/>
              <a:t>인퍼런스를</a:t>
            </a:r>
            <a:r>
              <a:rPr lang="ko-KR" altLang="en-US" sz="1600" b="1" dirty="0"/>
              <a:t> 수행했음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이는 </a:t>
            </a:r>
            <a:r>
              <a:rPr lang="en-US" altLang="ko-KR" sz="1600" b="1" dirty="0"/>
              <a:t>GPT-3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few-shot </a:t>
            </a:r>
            <a:r>
              <a:rPr lang="ko-KR" altLang="en-US" sz="1600" b="1" dirty="0"/>
              <a:t>세팅과 </a:t>
            </a:r>
            <a:r>
              <a:rPr lang="en-US" altLang="ko-KR" sz="1600" b="1" dirty="0"/>
              <a:t>100% </a:t>
            </a:r>
            <a:r>
              <a:rPr lang="ko-KR" altLang="en-US" sz="1600" b="1" dirty="0"/>
              <a:t>동일함</a:t>
            </a:r>
            <a:r>
              <a:rPr lang="en-US" altLang="ko-KR" sz="1600" b="1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context1 TL;DR; summary1 context2 TL;DR; ____ </a:t>
            </a:r>
            <a:r>
              <a:rPr lang="ko-KR" altLang="en-US" sz="1600" b="1" dirty="0"/>
              <a:t>→ </a:t>
            </a:r>
            <a:r>
              <a:rPr lang="en-US" altLang="ko-KR" sz="1600" b="1" dirty="0"/>
              <a:t>summary2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특히 </a:t>
            </a:r>
            <a:r>
              <a:rPr lang="en-US" altLang="ko-KR" sz="1600" b="1" dirty="0"/>
              <a:t>TL;DR;</a:t>
            </a:r>
            <a:r>
              <a:rPr lang="ko-KR" altLang="en-US" sz="1600" b="1" dirty="0"/>
              <a:t>을 붙이면 성능이 향상되었음</a:t>
            </a:r>
            <a:r>
              <a:rPr lang="en-US" altLang="ko-KR" sz="1600" b="1" dirty="0"/>
              <a:t>. (</a:t>
            </a:r>
            <a:r>
              <a:rPr lang="ko-KR" altLang="en-US" sz="1600" b="1" dirty="0"/>
              <a:t>이 때 부터 프롬프트 엔지니어링을 시도 한 것으로 보임</a:t>
            </a:r>
            <a:r>
              <a:rPr lang="en-US" altLang="ko-KR" sz="1600" b="1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0692ED-0F2A-460F-BB7C-6DC4E794B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10" y="2358003"/>
            <a:ext cx="5718779" cy="3067957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F59B1CB-573D-4F55-8B06-F0B8EE4584DD}"/>
              </a:ext>
            </a:extLst>
          </p:cNvPr>
          <p:cNvCxnSpPr>
            <a:cxnSpLocks/>
          </p:cNvCxnSpPr>
          <p:nvPr/>
        </p:nvCxnSpPr>
        <p:spPr>
          <a:xfrm>
            <a:off x="1216583" y="3873125"/>
            <a:ext cx="45528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41BC96C-DB24-4613-ACA8-2AF496D43DE4}"/>
              </a:ext>
            </a:extLst>
          </p:cNvPr>
          <p:cNvCxnSpPr>
            <a:cxnSpLocks/>
          </p:cNvCxnSpPr>
          <p:nvPr/>
        </p:nvCxnSpPr>
        <p:spPr>
          <a:xfrm>
            <a:off x="1216583" y="4330325"/>
            <a:ext cx="45528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2471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Experiments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Language Models are Unsupervised Multitask Learner (Radford et al, 2019)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2DDB6-8F28-4F48-820B-D11BEEC7351D}"/>
              </a:ext>
            </a:extLst>
          </p:cNvPr>
          <p:cNvSpPr txBox="1"/>
          <p:nvPr/>
        </p:nvSpPr>
        <p:spPr>
          <a:xfrm>
            <a:off x="6343954" y="1832035"/>
            <a:ext cx="556978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En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→ </a:t>
            </a:r>
            <a:r>
              <a:rPr lang="en-US" altLang="ko-KR" sz="1600" b="1" dirty="0"/>
              <a:t>Fr Translation </a:t>
            </a:r>
            <a:r>
              <a:rPr lang="ko-KR" altLang="en-US" sz="1600" b="1" dirty="0"/>
              <a:t>태스크에서 </a:t>
            </a:r>
            <a:r>
              <a:rPr lang="en-US" altLang="ko-KR" sz="1600" b="1" dirty="0"/>
              <a:t>BLEU score 5</a:t>
            </a:r>
            <a:r>
              <a:rPr lang="ko-KR" altLang="en-US" sz="1600" b="1" dirty="0"/>
              <a:t>점</a:t>
            </a:r>
            <a:r>
              <a:rPr lang="en-US" altLang="ko-KR" sz="1600" b="1" dirty="0"/>
              <a:t>, Fr </a:t>
            </a:r>
            <a:r>
              <a:rPr lang="ko-KR" altLang="en-US" sz="1600" b="1" dirty="0"/>
              <a:t>→ </a:t>
            </a:r>
            <a:r>
              <a:rPr lang="en-US" altLang="ko-KR" sz="1600" b="1" dirty="0" err="1"/>
              <a:t>En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태스크에서 </a:t>
            </a:r>
            <a:r>
              <a:rPr lang="en-US" altLang="ko-KR" sz="1600" b="1" dirty="0"/>
              <a:t>BLEU score 11.5</a:t>
            </a:r>
            <a:r>
              <a:rPr lang="ko-KR" altLang="en-US" sz="1600" b="1" dirty="0"/>
              <a:t>점을 획득했음</a:t>
            </a:r>
            <a:r>
              <a:rPr lang="en-US" altLang="ko-KR" sz="16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굉장히 낮은 점수이긴 한데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신기한 건 단일언어 모델인 </a:t>
            </a:r>
            <a:r>
              <a:rPr lang="en-US" altLang="ko-KR" sz="1600" b="1" dirty="0"/>
              <a:t>GPT2</a:t>
            </a:r>
            <a:r>
              <a:rPr lang="ko-KR" altLang="en-US" sz="1600" b="1" dirty="0"/>
              <a:t>가 번역을 수행한 것</a:t>
            </a:r>
            <a:r>
              <a:rPr lang="en-US" altLang="ko-KR" sz="1600" b="1" dirty="0"/>
              <a:t>. (…??? </a:t>
            </a:r>
            <a:r>
              <a:rPr lang="ko-KR" altLang="en-US" sz="1600" b="1" dirty="0" err="1"/>
              <a:t>어케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했누</a:t>
            </a:r>
            <a:r>
              <a:rPr lang="en-US" altLang="ko-KR" sz="16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데이터셋을 찾아보니</a:t>
            </a:r>
            <a:r>
              <a:rPr lang="en-US" altLang="ko-KR" sz="1600" b="1" dirty="0"/>
              <a:t>, “English sentence = French sentence”</a:t>
            </a:r>
            <a:r>
              <a:rPr lang="ko-KR" altLang="en-US" sz="1600" b="1" dirty="0"/>
              <a:t>와 같이 구성된 데이터가 </a:t>
            </a:r>
            <a:r>
              <a:rPr lang="en-US" altLang="ko-KR" sz="1600" b="1" dirty="0"/>
              <a:t>10MB </a:t>
            </a:r>
            <a:r>
              <a:rPr lang="ko-KR" altLang="en-US" sz="1600" b="1" dirty="0"/>
              <a:t>정도 있었음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이는 현재 사용하는 </a:t>
            </a:r>
            <a:r>
              <a:rPr lang="en-US" altLang="ko-KR" sz="1600" b="1" dirty="0"/>
              <a:t>unsupervised translation </a:t>
            </a:r>
            <a:r>
              <a:rPr lang="ko-KR" altLang="en-US" sz="1600" b="1" dirty="0"/>
              <a:t>데이터보다 </a:t>
            </a:r>
            <a:r>
              <a:rPr lang="en-US" altLang="ko-KR" sz="1600" b="1" dirty="0"/>
              <a:t>500</a:t>
            </a:r>
            <a:r>
              <a:rPr lang="ko-KR" altLang="en-US" sz="1600" b="1" dirty="0"/>
              <a:t>배 정도 적은 양임</a:t>
            </a:r>
            <a:r>
              <a:rPr lang="en-US" altLang="ko-KR" sz="16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요약과 마찬가지로 </a:t>
            </a:r>
            <a:r>
              <a:rPr lang="en-US" altLang="ko-KR" sz="1600" b="1" dirty="0"/>
              <a:t>few-shot example</a:t>
            </a:r>
            <a:r>
              <a:rPr lang="ko-KR" altLang="en-US" sz="1600" b="1" dirty="0"/>
              <a:t>을 함께 넣어서 </a:t>
            </a:r>
            <a:r>
              <a:rPr lang="ko-KR" altLang="en-US" sz="1600" b="1" dirty="0" err="1"/>
              <a:t>인퍼런스를</a:t>
            </a:r>
            <a:r>
              <a:rPr lang="ko-KR" altLang="en-US" sz="1600" b="1" dirty="0"/>
              <a:t> 수행했음</a:t>
            </a:r>
            <a:r>
              <a:rPr lang="en-US" altLang="ko-KR" sz="16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D1C7C0-62C6-4B0E-97CC-2305AB0A3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05" y="2320872"/>
            <a:ext cx="5810311" cy="329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353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Experiments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Language Models are Unsupervised Multitask Learner (Radford et al, 2019)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2DDB6-8F28-4F48-820B-D11BEEC7351D}"/>
              </a:ext>
            </a:extLst>
          </p:cNvPr>
          <p:cNvSpPr txBox="1"/>
          <p:nvPr/>
        </p:nvSpPr>
        <p:spPr>
          <a:xfrm>
            <a:off x="5641712" y="1832035"/>
            <a:ext cx="52193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Open Domain Question Answering</a:t>
            </a:r>
            <a:r>
              <a:rPr lang="ko-KR" altLang="en-US" sz="1600" b="1" dirty="0"/>
              <a:t>에서 </a:t>
            </a:r>
            <a:r>
              <a:rPr lang="en-US" altLang="ko-KR" sz="1600" b="1" dirty="0"/>
              <a:t>4.1%</a:t>
            </a:r>
            <a:r>
              <a:rPr lang="ko-KR" altLang="en-US" sz="1600" b="1" dirty="0"/>
              <a:t>의 정확도 기록</a:t>
            </a:r>
            <a:r>
              <a:rPr lang="en-US" altLang="ko-KR" sz="1600" b="1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현 </a:t>
            </a:r>
            <a:r>
              <a:rPr lang="en-US" altLang="ko-KR" sz="1600" b="1" dirty="0" err="1"/>
              <a:t>SoTA</a:t>
            </a:r>
            <a:r>
              <a:rPr lang="ko-KR" altLang="en-US" sz="1600" b="1" dirty="0"/>
              <a:t>인 </a:t>
            </a:r>
            <a:r>
              <a:rPr lang="en-US" altLang="ko-KR" sz="1600" b="1" dirty="0"/>
              <a:t>30 ~ 50%</a:t>
            </a:r>
            <a:r>
              <a:rPr lang="ko-KR" altLang="en-US" sz="1600" b="1" dirty="0"/>
              <a:t>보다 확연히 낮은 정확도지만</a:t>
            </a:r>
            <a:r>
              <a:rPr lang="en-US" altLang="ko-KR" sz="1600" b="1" dirty="0"/>
              <a:t>, GPT2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Context</a:t>
            </a:r>
            <a:r>
              <a:rPr lang="ko-KR" altLang="en-US" sz="1600" b="1" dirty="0"/>
              <a:t>를 아예 안 보고 질문만 주어졌을 때 대답한 것임</a:t>
            </a:r>
            <a:r>
              <a:rPr lang="en-US" altLang="ko-KR" sz="1600" b="1" dirty="0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FC8013-2377-4BB3-BCC6-5AD739FEB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932" y="1401843"/>
            <a:ext cx="3641009" cy="535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37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Experiments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Language Models are Unsupervised Multitask Learner (Radford et al, 2019)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0E6E2-BBFF-4C5F-B372-6659E45BF2C0}"/>
              </a:ext>
            </a:extLst>
          </p:cNvPr>
          <p:cNvSpPr txBox="1"/>
          <p:nvPr/>
        </p:nvSpPr>
        <p:spPr>
          <a:xfrm>
            <a:off x="2732314" y="1941158"/>
            <a:ext cx="67001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u="sng" dirty="0"/>
              <a:t>Generalization vs Memorization</a:t>
            </a:r>
          </a:p>
          <a:p>
            <a:pPr algn="ctr"/>
            <a:endParaRPr lang="en-US" altLang="ko-KR" b="1" dirty="0"/>
          </a:p>
          <a:p>
            <a:pPr algn="ctr"/>
            <a:r>
              <a:rPr lang="ko-KR" altLang="en-US" sz="1600" b="1" dirty="0"/>
              <a:t>현재 학습시킨 데이터셋의 </a:t>
            </a:r>
            <a:r>
              <a:rPr lang="en-US" altLang="ko-KR" sz="1600" b="1" dirty="0"/>
              <a:t>LM </a:t>
            </a:r>
            <a:r>
              <a:rPr lang="ko-KR" altLang="en-US" sz="1600" b="1" dirty="0"/>
              <a:t>데이터셋들의 </a:t>
            </a:r>
            <a:r>
              <a:rPr lang="en-US" altLang="ko-KR" sz="1600" b="1" dirty="0"/>
              <a:t>8-gram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overlap</a:t>
            </a:r>
            <a:r>
              <a:rPr lang="ko-KR" altLang="en-US" sz="1600" b="1" dirty="0"/>
              <a:t>이 굉장히 낮기 때문에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이를 단순 </a:t>
            </a:r>
            <a:r>
              <a:rPr lang="en-US" altLang="ko-KR" sz="1600" b="1" dirty="0"/>
              <a:t>Memorization</a:t>
            </a:r>
            <a:r>
              <a:rPr lang="ko-KR" altLang="en-US" sz="1600" b="1" dirty="0"/>
              <a:t>이라고만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볼 수 는 없다</a:t>
            </a:r>
            <a:r>
              <a:rPr lang="en-US" altLang="ko-KR" sz="1600" b="1" dirty="0"/>
              <a:t>.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개인적으로 잘 이해가 안감</a:t>
            </a:r>
            <a:r>
              <a:rPr lang="en-US" altLang="ko-KR" sz="1400" dirty="0"/>
              <a:t>… </a:t>
            </a:r>
            <a:r>
              <a:rPr lang="ko-KR" altLang="en-US" sz="1400" dirty="0"/>
              <a:t>굳이 </a:t>
            </a:r>
            <a:r>
              <a:rPr lang="en-US" altLang="ko-KR" sz="1400" dirty="0"/>
              <a:t>8-gram?)</a:t>
            </a:r>
          </a:p>
          <a:p>
            <a:pPr algn="ctr"/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CC9BF5-A86C-4AF6-86E7-935EC75DC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1" y="3947346"/>
            <a:ext cx="9622971" cy="16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859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FD3D8-7222-46FD-9827-9F7C896A8C12}"/>
              </a:ext>
            </a:extLst>
          </p:cNvPr>
          <p:cNvSpPr txBox="1"/>
          <p:nvPr/>
        </p:nvSpPr>
        <p:spPr>
          <a:xfrm>
            <a:off x="2537700" y="4296262"/>
            <a:ext cx="74445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GPT2</a:t>
            </a:r>
            <a:r>
              <a:rPr lang="ko-KR" altLang="en-US" sz="1600" b="1" u="sng" dirty="0"/>
              <a:t>의 사이즈를 </a:t>
            </a:r>
            <a:r>
              <a:rPr lang="en-US" altLang="ko-KR" sz="1600" b="1" u="sng" dirty="0"/>
              <a:t>10</a:t>
            </a:r>
            <a:r>
              <a:rPr lang="ko-KR" altLang="en-US" sz="1600" b="1" u="sng" dirty="0"/>
              <a:t>배나 키웠더니 못하던 태스크들도 대부분 잘 된다</a:t>
            </a:r>
            <a:r>
              <a:rPr lang="en-US" altLang="ko-KR" sz="1600" b="1" u="sng" dirty="0"/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(</a:t>
            </a:r>
            <a:r>
              <a:rPr lang="ko-KR" altLang="en-US" sz="1600" b="1" u="sng" dirty="0"/>
              <a:t>본격 </a:t>
            </a:r>
            <a:r>
              <a:rPr lang="ko-KR" altLang="en-US" sz="1600" b="1" u="sng" dirty="0" err="1"/>
              <a:t>파인튜닝</a:t>
            </a:r>
            <a:r>
              <a:rPr lang="ko-KR" altLang="en-US" sz="1600" b="1" u="sng" dirty="0"/>
              <a:t> 없이 </a:t>
            </a:r>
            <a:r>
              <a:rPr lang="en-US" altLang="ko-KR" sz="1600" b="1" u="sng" dirty="0" err="1"/>
              <a:t>SoTA</a:t>
            </a:r>
            <a:r>
              <a:rPr lang="en-US" altLang="ko-KR" sz="1600" b="1" u="sng" dirty="0"/>
              <a:t> </a:t>
            </a:r>
            <a:r>
              <a:rPr lang="ko-KR" altLang="en-US" sz="1600" b="1" u="sng" dirty="0"/>
              <a:t>부수는 모델</a:t>
            </a:r>
            <a:r>
              <a:rPr lang="en-US" altLang="ko-KR" sz="1600" b="1" u="sng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dirty="0"/>
              <a:t>특히 </a:t>
            </a:r>
            <a:r>
              <a:rPr lang="en-US" altLang="ko-KR" sz="1600" b="1" u="sng" dirty="0"/>
              <a:t>few-shot example</a:t>
            </a:r>
            <a:r>
              <a:rPr lang="ko-KR" altLang="en-US" sz="1600" b="1" u="sng" dirty="0"/>
              <a:t>과 </a:t>
            </a:r>
            <a:r>
              <a:rPr lang="en-US" altLang="ko-KR" sz="1600" b="1" u="sng" dirty="0"/>
              <a:t>language description</a:t>
            </a:r>
            <a:r>
              <a:rPr lang="ko-KR" altLang="en-US" sz="1600" b="1" u="sng" dirty="0"/>
              <a:t>을 잘 활용하면 더욱 좋다</a:t>
            </a:r>
            <a:r>
              <a:rPr lang="en-US" altLang="ko-KR" sz="1600" b="1" u="sng" dirty="0"/>
              <a:t>.</a:t>
            </a:r>
          </a:p>
          <a:p>
            <a:endParaRPr lang="en-US" altLang="ko-KR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u="sng" dirty="0"/>
              <a:t>GPT2</a:t>
            </a:r>
            <a:r>
              <a:rPr lang="ko-KR" altLang="en-US" sz="1600" b="1" u="sng" dirty="0"/>
              <a:t>의 공룡버전</a:t>
            </a:r>
            <a:r>
              <a:rPr lang="en-US" altLang="ko-KR" sz="1600" b="1" u="sng" dirty="0"/>
              <a:t>. </a:t>
            </a:r>
          </a:p>
          <a:p>
            <a:pPr marL="285750" indent="-285750">
              <a:buFontTx/>
              <a:buChar char="-"/>
            </a:pPr>
            <a:endParaRPr lang="ko-KR" altLang="en-US" sz="16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24689F-F297-427D-A0BF-03E44DA6C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320544"/>
            <a:ext cx="9144000" cy="1552743"/>
          </a:xfrm>
        </p:spPr>
        <p:txBody>
          <a:bodyPr>
            <a:normAutofit/>
          </a:bodyPr>
          <a:lstStyle/>
          <a:p>
            <a:r>
              <a:rPr lang="en-US" altLang="ko-KR" sz="6600" b="1" dirty="0"/>
              <a:t>GPT-3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9616412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824689F-F297-427D-A0BF-03E44DA6C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320544"/>
            <a:ext cx="9144000" cy="1552743"/>
          </a:xfrm>
        </p:spPr>
        <p:txBody>
          <a:bodyPr>
            <a:normAutofit/>
          </a:bodyPr>
          <a:lstStyle/>
          <a:p>
            <a:r>
              <a:rPr lang="en-US" altLang="ko-KR" sz="6600" b="1" dirty="0"/>
              <a:t>GPT-3</a:t>
            </a:r>
            <a:endParaRPr lang="ko-KR" altLang="en-US" sz="6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20BB4-C63D-4FE4-8C05-F66D482A89BC}"/>
              </a:ext>
            </a:extLst>
          </p:cNvPr>
          <p:cNvSpPr txBox="1"/>
          <p:nvPr/>
        </p:nvSpPr>
        <p:spPr>
          <a:xfrm>
            <a:off x="2348095" y="4711507"/>
            <a:ext cx="7495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https://github.com/hyunwoongko/hyunwoongko.github.io/issues/5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95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Abstract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DA12C1-FC45-4E8C-B3F7-E13EDDC3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685" y="2794008"/>
            <a:ext cx="7269899" cy="3866967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06B3B9D-4AE8-4B6B-9A88-235EA408071A}"/>
              </a:ext>
            </a:extLst>
          </p:cNvPr>
          <p:cNvCxnSpPr>
            <a:cxnSpLocks/>
          </p:cNvCxnSpPr>
          <p:nvPr/>
        </p:nvCxnSpPr>
        <p:spPr>
          <a:xfrm>
            <a:off x="2193381" y="5187766"/>
            <a:ext cx="37719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F28D2F7-E4DE-43C7-83A6-B71190DB5B54}"/>
              </a:ext>
            </a:extLst>
          </p:cNvPr>
          <p:cNvSpPr txBox="1"/>
          <p:nvPr/>
        </p:nvSpPr>
        <p:spPr>
          <a:xfrm>
            <a:off x="1848413" y="1781372"/>
            <a:ext cx="762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태스크마다 </a:t>
            </a:r>
            <a:r>
              <a:rPr lang="ko-KR" altLang="en-US" b="1" u="sng" dirty="0"/>
              <a:t>모델 아키텍처</a:t>
            </a:r>
            <a:r>
              <a:rPr lang="ko-KR" altLang="en-US" dirty="0"/>
              <a:t>를 변경해야 한다면 번거롭기 때문에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모델에 입력되는 </a:t>
            </a:r>
            <a:r>
              <a:rPr lang="ko-KR" altLang="en-US" b="1" u="sng" dirty="0"/>
              <a:t>입력문만 변경해서 특정한 태스크를 수행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0594C8-1FFB-47E1-AA74-44FBAD17239D}"/>
              </a:ext>
            </a:extLst>
          </p:cNvPr>
          <p:cNvCxnSpPr>
            <a:cxnSpLocks/>
          </p:cNvCxnSpPr>
          <p:nvPr/>
        </p:nvCxnSpPr>
        <p:spPr>
          <a:xfrm>
            <a:off x="2223861" y="4941760"/>
            <a:ext cx="6935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9D32F5F-F811-471F-A19E-20725958EE51}"/>
              </a:ext>
            </a:extLst>
          </p:cNvPr>
          <p:cNvCxnSpPr>
            <a:cxnSpLocks/>
          </p:cNvCxnSpPr>
          <p:nvPr/>
        </p:nvCxnSpPr>
        <p:spPr>
          <a:xfrm>
            <a:off x="6360432" y="4693566"/>
            <a:ext cx="2768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990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D80C-4F25-4BA9-89E3-AE55B235D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86" y="126298"/>
            <a:ext cx="8948659" cy="69716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800" b="1" dirty="0"/>
              <a:t>Abstract</a:t>
            </a:r>
            <a:endParaRPr lang="ko-KR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FF1B3-9C0B-4C4C-A338-EAF52B3DB022}"/>
              </a:ext>
            </a:extLst>
          </p:cNvPr>
          <p:cNvSpPr txBox="1"/>
          <p:nvPr/>
        </p:nvSpPr>
        <p:spPr>
          <a:xfrm>
            <a:off x="180186" y="904455"/>
            <a:ext cx="9787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/>
              <a:t>Improving Language Understanding by Generative Pre-Training (Radford et al, 2018)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DA12C1-FC45-4E8C-B3F7-E13EDDC3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685" y="2794008"/>
            <a:ext cx="7269899" cy="3866967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06B3B9D-4AE8-4B6B-9A88-235EA408071A}"/>
              </a:ext>
            </a:extLst>
          </p:cNvPr>
          <p:cNvCxnSpPr>
            <a:cxnSpLocks/>
          </p:cNvCxnSpPr>
          <p:nvPr/>
        </p:nvCxnSpPr>
        <p:spPr>
          <a:xfrm>
            <a:off x="2193381" y="5187766"/>
            <a:ext cx="37719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F28D2F7-E4DE-43C7-83A6-B71190DB5B54}"/>
              </a:ext>
            </a:extLst>
          </p:cNvPr>
          <p:cNvSpPr txBox="1"/>
          <p:nvPr/>
        </p:nvSpPr>
        <p:spPr>
          <a:xfrm>
            <a:off x="1848413" y="1781372"/>
            <a:ext cx="7625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태스크마다 </a:t>
            </a:r>
            <a:r>
              <a:rPr lang="ko-KR" altLang="en-US" b="1" u="sng" dirty="0"/>
              <a:t>모델 아키텍처</a:t>
            </a:r>
            <a:r>
              <a:rPr lang="ko-KR" altLang="en-US" dirty="0"/>
              <a:t>를 변경해야 한다면 번거롭기 때문에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모델에 입력되는 </a:t>
            </a:r>
            <a:r>
              <a:rPr lang="ko-KR" altLang="en-US" b="1" u="sng" dirty="0"/>
              <a:t>입력문만 변경해서 특정한 태스크를 수행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0594C8-1FFB-47E1-AA74-44FBAD17239D}"/>
              </a:ext>
            </a:extLst>
          </p:cNvPr>
          <p:cNvCxnSpPr>
            <a:cxnSpLocks/>
          </p:cNvCxnSpPr>
          <p:nvPr/>
        </p:nvCxnSpPr>
        <p:spPr>
          <a:xfrm>
            <a:off x="2223861" y="4941760"/>
            <a:ext cx="6935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9D32F5F-F811-471F-A19E-20725958EE51}"/>
              </a:ext>
            </a:extLst>
          </p:cNvPr>
          <p:cNvCxnSpPr>
            <a:cxnSpLocks/>
          </p:cNvCxnSpPr>
          <p:nvPr/>
        </p:nvCxnSpPr>
        <p:spPr>
          <a:xfrm>
            <a:off x="6360432" y="4693566"/>
            <a:ext cx="2768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B0915-A399-4B2D-9348-8BBC11C8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98800-C358-432F-965D-D88D3324910D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4" name="Picture 2" descr="NLP Pretrained Model : GPT | Huiwon">
            <a:extLst>
              <a:ext uri="{FF2B5EF4-FFF2-40B4-BE49-F238E27FC236}">
                <a16:creationId xmlns:a16="http://schemas.microsoft.com/office/drawing/2014/main" id="{4E488DA8-766D-4B0F-907C-EA4DC9C9A4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t="-4791" r="1735" b="20959"/>
          <a:stretch/>
        </p:blipFill>
        <p:spPr bwMode="auto">
          <a:xfrm>
            <a:off x="2103884" y="2427703"/>
            <a:ext cx="7369929" cy="425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670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3186</TotalTime>
  <Words>3254</Words>
  <Application>Microsoft Office PowerPoint</Application>
  <PresentationFormat>와이드스크린</PresentationFormat>
  <Paragraphs>485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79" baseType="lpstr">
      <vt:lpstr>SFMono-Regular</vt:lpstr>
      <vt:lpstr>맑은 고딕</vt:lpstr>
      <vt:lpstr>Arial</vt:lpstr>
      <vt:lpstr>Office 테마</vt:lpstr>
      <vt:lpstr>GPT-X</vt:lpstr>
      <vt:lpstr>PowerPoint 프레젠테이션</vt:lpstr>
      <vt:lpstr>Generative Pretrained Transformer 생성 방식으로 사전 학습된 트랜스포머</vt:lpstr>
      <vt:lpstr>GPT-1</vt:lpstr>
      <vt:lpstr>Abstract</vt:lpstr>
      <vt:lpstr>Abstract</vt:lpstr>
      <vt:lpstr>Abstract</vt:lpstr>
      <vt:lpstr>Abstract</vt:lpstr>
      <vt:lpstr>Abstract</vt:lpstr>
      <vt:lpstr>Abstract</vt:lpstr>
      <vt:lpstr>Abstract</vt:lpstr>
      <vt:lpstr>Abstract</vt:lpstr>
      <vt:lpstr>GPT-1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GPT-1</vt:lpstr>
      <vt:lpstr>Related Works</vt:lpstr>
      <vt:lpstr>Related Works</vt:lpstr>
      <vt:lpstr>Related Works</vt:lpstr>
      <vt:lpstr>GPT-1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GPT-1</vt:lpstr>
      <vt:lpstr>Experiments</vt:lpstr>
      <vt:lpstr>Experiments</vt:lpstr>
      <vt:lpstr>Experiments</vt:lpstr>
      <vt:lpstr>Experiments</vt:lpstr>
      <vt:lpstr>Experiments</vt:lpstr>
      <vt:lpstr>GPT-1</vt:lpstr>
      <vt:lpstr>Analysis</vt:lpstr>
      <vt:lpstr>Analysis</vt:lpstr>
      <vt:lpstr>Analysis</vt:lpstr>
      <vt:lpstr>GPT-2</vt:lpstr>
      <vt:lpstr>Abstract</vt:lpstr>
      <vt:lpstr>GPT-2</vt:lpstr>
      <vt:lpstr>Introduction</vt:lpstr>
      <vt:lpstr>Introduction</vt:lpstr>
      <vt:lpstr>Introduction</vt:lpstr>
      <vt:lpstr>Introduction</vt:lpstr>
      <vt:lpstr>Introduction</vt:lpstr>
      <vt:lpstr>GPT-2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GPT-2</vt:lpstr>
      <vt:lpstr>Experiments</vt:lpstr>
      <vt:lpstr>Experiments</vt:lpstr>
      <vt:lpstr>Introduction</vt:lpstr>
      <vt:lpstr>Experiments</vt:lpstr>
      <vt:lpstr>Experiments</vt:lpstr>
      <vt:lpstr>Experiments</vt:lpstr>
      <vt:lpstr>Experiments</vt:lpstr>
      <vt:lpstr>Experiments</vt:lpstr>
      <vt:lpstr>Experiments</vt:lpstr>
      <vt:lpstr>GPT-3</vt:lpstr>
      <vt:lpstr>GPT-3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GPT-X</dc:title>
  <dc:creator>고 현웅</dc:creator>
  <cp:lastModifiedBy>고 현웅</cp:lastModifiedBy>
  <cp:revision>8</cp:revision>
  <dcterms:created xsi:type="dcterms:W3CDTF">2021-01-29T09:34:39Z</dcterms:created>
  <dcterms:modified xsi:type="dcterms:W3CDTF">2021-01-31T14:40:45Z</dcterms:modified>
</cp:coreProperties>
</file>